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0" r:id="rId5"/>
    <p:sldId id="278" r:id="rId6"/>
    <p:sldId id="261" r:id="rId7"/>
    <p:sldId id="262" r:id="rId8"/>
    <p:sldId id="274" r:id="rId9"/>
    <p:sldId id="277" r:id="rId10"/>
    <p:sldId id="268" r:id="rId11"/>
    <p:sldId id="272" r:id="rId12"/>
    <p:sldId id="273" r:id="rId13"/>
  </p:sldIdLst>
  <p:sldSz cx="12192000" cy="68580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69900"/>
          </a:xfrm>
          <a:prstGeom prst="rect">
            <a:avLst/>
          </a:prstGeom>
        </p:spPr>
        <p:txBody>
          <a:bodyPr vert="horz" lIns="91440" tIns="45720" rIns="91440" bIns="45720" rtlCol="0"/>
          <a:lstStyle>
            <a:lvl1pPr algn="r">
              <a:defRPr sz="1200"/>
            </a:lvl1pPr>
          </a:lstStyle>
          <a:p>
            <a:fld id="{6658B2B5-2588-4C34-B4B1-71BA04A73439}" type="datetimeFigureOut">
              <a:rPr lang="en-US" smtClean="0"/>
              <a:t>10/30/2017</a:t>
            </a:fld>
            <a:endParaRPr lang="en-US"/>
          </a:p>
        </p:txBody>
      </p:sp>
      <p:sp>
        <p:nvSpPr>
          <p:cNvPr id="4" name="Slide Image Placeholder 3"/>
          <p:cNvSpPr>
            <a:spLocks noGrp="1" noRot="1" noChangeAspect="1"/>
          </p:cNvSpPr>
          <p:nvPr>
            <p:ph type="sldImg" idx="2"/>
          </p:nvPr>
        </p:nvSpPr>
        <p:spPr>
          <a:xfrm>
            <a:off x="730250" y="1171575"/>
            <a:ext cx="5626100" cy="31638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510088"/>
            <a:ext cx="5670550" cy="36909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700"/>
            <a:ext cx="3070225"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902700"/>
            <a:ext cx="3070225" cy="469900"/>
          </a:xfrm>
          <a:prstGeom prst="rect">
            <a:avLst/>
          </a:prstGeom>
        </p:spPr>
        <p:txBody>
          <a:bodyPr vert="horz" lIns="91440" tIns="45720" rIns="91440" bIns="45720" rtlCol="0" anchor="b"/>
          <a:lstStyle>
            <a:lvl1pPr algn="r">
              <a:defRPr sz="1200"/>
            </a:lvl1pPr>
          </a:lstStyle>
          <a:p>
            <a:fld id="{371F7183-EE69-4389-A05B-5E730785C552}" type="slidenum">
              <a:rPr lang="en-US" smtClean="0"/>
              <a:t>‹#›</a:t>
            </a:fld>
            <a:endParaRPr lang="en-US"/>
          </a:p>
        </p:txBody>
      </p:sp>
    </p:spTree>
    <p:extLst>
      <p:ext uri="{BB962C8B-B14F-4D97-AF65-F5344CB8AC3E}">
        <p14:creationId xmlns:p14="http://schemas.microsoft.com/office/powerpoint/2010/main" val="2410820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1F7183-EE69-4389-A05B-5E730785C552}" type="slidenum">
              <a:rPr lang="en-US" smtClean="0"/>
              <a:t>1</a:t>
            </a:fld>
            <a:endParaRPr lang="en-US"/>
          </a:p>
        </p:txBody>
      </p:sp>
    </p:spTree>
    <p:extLst>
      <p:ext uri="{BB962C8B-B14F-4D97-AF65-F5344CB8AC3E}">
        <p14:creationId xmlns:p14="http://schemas.microsoft.com/office/powerpoint/2010/main" val="934877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1F7183-EE69-4389-A05B-5E730785C552}" type="slidenum">
              <a:rPr lang="en-US" smtClean="0"/>
              <a:t>11</a:t>
            </a:fld>
            <a:endParaRPr lang="en-US"/>
          </a:p>
        </p:txBody>
      </p:sp>
    </p:spTree>
    <p:extLst>
      <p:ext uri="{BB962C8B-B14F-4D97-AF65-F5344CB8AC3E}">
        <p14:creationId xmlns:p14="http://schemas.microsoft.com/office/powerpoint/2010/main" val="580141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1F7183-EE69-4389-A05B-5E730785C552}" type="slidenum">
              <a:rPr lang="en-US" smtClean="0"/>
              <a:t>12</a:t>
            </a:fld>
            <a:endParaRPr lang="en-US"/>
          </a:p>
        </p:txBody>
      </p:sp>
    </p:spTree>
    <p:extLst>
      <p:ext uri="{BB962C8B-B14F-4D97-AF65-F5344CB8AC3E}">
        <p14:creationId xmlns:p14="http://schemas.microsoft.com/office/powerpoint/2010/main" val="994945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1F7183-EE69-4389-A05B-5E730785C552}" type="slidenum">
              <a:rPr lang="en-US" smtClean="0"/>
              <a:t>2</a:t>
            </a:fld>
            <a:endParaRPr lang="en-US"/>
          </a:p>
        </p:txBody>
      </p:sp>
    </p:spTree>
    <p:extLst>
      <p:ext uri="{BB962C8B-B14F-4D97-AF65-F5344CB8AC3E}">
        <p14:creationId xmlns:p14="http://schemas.microsoft.com/office/powerpoint/2010/main" val="3203307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1F7183-EE69-4389-A05B-5E730785C552}" type="slidenum">
              <a:rPr lang="en-US" smtClean="0"/>
              <a:t>3</a:t>
            </a:fld>
            <a:endParaRPr lang="en-US"/>
          </a:p>
        </p:txBody>
      </p:sp>
    </p:spTree>
    <p:extLst>
      <p:ext uri="{BB962C8B-B14F-4D97-AF65-F5344CB8AC3E}">
        <p14:creationId xmlns:p14="http://schemas.microsoft.com/office/powerpoint/2010/main" val="563094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1F7183-EE69-4389-A05B-5E730785C552}" type="slidenum">
              <a:rPr lang="en-US" smtClean="0"/>
              <a:t>4</a:t>
            </a:fld>
            <a:endParaRPr lang="en-US"/>
          </a:p>
        </p:txBody>
      </p:sp>
    </p:spTree>
    <p:extLst>
      <p:ext uri="{BB962C8B-B14F-4D97-AF65-F5344CB8AC3E}">
        <p14:creationId xmlns:p14="http://schemas.microsoft.com/office/powerpoint/2010/main" val="1534510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1F7183-EE69-4389-A05B-5E730785C552}" type="slidenum">
              <a:rPr lang="en-US" smtClean="0"/>
              <a:t>6</a:t>
            </a:fld>
            <a:endParaRPr lang="en-US"/>
          </a:p>
        </p:txBody>
      </p:sp>
    </p:spTree>
    <p:extLst>
      <p:ext uri="{BB962C8B-B14F-4D97-AF65-F5344CB8AC3E}">
        <p14:creationId xmlns:p14="http://schemas.microsoft.com/office/powerpoint/2010/main" val="2627970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1F7183-EE69-4389-A05B-5E730785C552}" type="slidenum">
              <a:rPr lang="en-US" smtClean="0"/>
              <a:t>7</a:t>
            </a:fld>
            <a:endParaRPr lang="en-US"/>
          </a:p>
        </p:txBody>
      </p:sp>
    </p:spTree>
    <p:extLst>
      <p:ext uri="{BB962C8B-B14F-4D97-AF65-F5344CB8AC3E}">
        <p14:creationId xmlns:p14="http://schemas.microsoft.com/office/powerpoint/2010/main" val="3091943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1F7183-EE69-4389-A05B-5E730785C552}" type="slidenum">
              <a:rPr lang="en-US" smtClean="0"/>
              <a:t>8</a:t>
            </a:fld>
            <a:endParaRPr lang="en-US"/>
          </a:p>
        </p:txBody>
      </p:sp>
    </p:spTree>
    <p:extLst>
      <p:ext uri="{BB962C8B-B14F-4D97-AF65-F5344CB8AC3E}">
        <p14:creationId xmlns:p14="http://schemas.microsoft.com/office/powerpoint/2010/main" val="2972790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1F7183-EE69-4389-A05B-5E730785C552}" type="slidenum">
              <a:rPr lang="en-US" smtClean="0"/>
              <a:t>9</a:t>
            </a:fld>
            <a:endParaRPr lang="en-US"/>
          </a:p>
        </p:txBody>
      </p:sp>
    </p:spTree>
    <p:extLst>
      <p:ext uri="{BB962C8B-B14F-4D97-AF65-F5344CB8AC3E}">
        <p14:creationId xmlns:p14="http://schemas.microsoft.com/office/powerpoint/2010/main" val="244993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1F7183-EE69-4389-A05B-5E730785C552}" type="slidenum">
              <a:rPr lang="en-US" smtClean="0"/>
              <a:t>10</a:t>
            </a:fld>
            <a:endParaRPr lang="en-US"/>
          </a:p>
        </p:txBody>
      </p:sp>
    </p:spTree>
    <p:extLst>
      <p:ext uri="{BB962C8B-B14F-4D97-AF65-F5344CB8AC3E}">
        <p14:creationId xmlns:p14="http://schemas.microsoft.com/office/powerpoint/2010/main" val="4132738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354B71-8A65-497B-A287-B142B825635C}"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65924-40D1-4BDA-A710-1A1FB64B656B}" type="slidenum">
              <a:rPr lang="en-US" smtClean="0"/>
              <a:t>‹#›</a:t>
            </a:fld>
            <a:endParaRPr lang="en-US"/>
          </a:p>
        </p:txBody>
      </p:sp>
    </p:spTree>
    <p:extLst>
      <p:ext uri="{BB962C8B-B14F-4D97-AF65-F5344CB8AC3E}">
        <p14:creationId xmlns:p14="http://schemas.microsoft.com/office/powerpoint/2010/main" val="293965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54B71-8A65-497B-A287-B142B825635C}"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65924-40D1-4BDA-A710-1A1FB64B656B}" type="slidenum">
              <a:rPr lang="en-US" smtClean="0"/>
              <a:t>‹#›</a:t>
            </a:fld>
            <a:endParaRPr lang="en-US"/>
          </a:p>
        </p:txBody>
      </p:sp>
    </p:spTree>
    <p:extLst>
      <p:ext uri="{BB962C8B-B14F-4D97-AF65-F5344CB8AC3E}">
        <p14:creationId xmlns:p14="http://schemas.microsoft.com/office/powerpoint/2010/main" val="1614308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54B71-8A65-497B-A287-B142B825635C}"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65924-40D1-4BDA-A710-1A1FB64B656B}" type="slidenum">
              <a:rPr lang="en-US" smtClean="0"/>
              <a:t>‹#›</a:t>
            </a:fld>
            <a:endParaRPr lang="en-US"/>
          </a:p>
        </p:txBody>
      </p:sp>
    </p:spTree>
    <p:extLst>
      <p:ext uri="{BB962C8B-B14F-4D97-AF65-F5344CB8AC3E}">
        <p14:creationId xmlns:p14="http://schemas.microsoft.com/office/powerpoint/2010/main" val="1999230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54B71-8A65-497B-A287-B142B825635C}"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65924-40D1-4BDA-A710-1A1FB64B656B}" type="slidenum">
              <a:rPr lang="en-US" smtClean="0"/>
              <a:t>‹#›</a:t>
            </a:fld>
            <a:endParaRPr lang="en-US"/>
          </a:p>
        </p:txBody>
      </p:sp>
    </p:spTree>
    <p:extLst>
      <p:ext uri="{BB962C8B-B14F-4D97-AF65-F5344CB8AC3E}">
        <p14:creationId xmlns:p14="http://schemas.microsoft.com/office/powerpoint/2010/main" val="949839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354B71-8A65-497B-A287-B142B825635C}"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65924-40D1-4BDA-A710-1A1FB64B656B}" type="slidenum">
              <a:rPr lang="en-US" smtClean="0"/>
              <a:t>‹#›</a:t>
            </a:fld>
            <a:endParaRPr lang="en-US"/>
          </a:p>
        </p:txBody>
      </p:sp>
    </p:spTree>
    <p:extLst>
      <p:ext uri="{BB962C8B-B14F-4D97-AF65-F5344CB8AC3E}">
        <p14:creationId xmlns:p14="http://schemas.microsoft.com/office/powerpoint/2010/main" val="606181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354B71-8A65-497B-A287-B142B825635C}"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65924-40D1-4BDA-A710-1A1FB64B656B}" type="slidenum">
              <a:rPr lang="en-US" smtClean="0"/>
              <a:t>‹#›</a:t>
            </a:fld>
            <a:endParaRPr lang="en-US"/>
          </a:p>
        </p:txBody>
      </p:sp>
    </p:spTree>
    <p:extLst>
      <p:ext uri="{BB962C8B-B14F-4D97-AF65-F5344CB8AC3E}">
        <p14:creationId xmlns:p14="http://schemas.microsoft.com/office/powerpoint/2010/main" val="1538250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354B71-8A65-497B-A287-B142B825635C}" type="datetimeFigureOut">
              <a:rPr lang="en-US" smtClean="0"/>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B65924-40D1-4BDA-A710-1A1FB64B656B}" type="slidenum">
              <a:rPr lang="en-US" smtClean="0"/>
              <a:t>‹#›</a:t>
            </a:fld>
            <a:endParaRPr lang="en-US"/>
          </a:p>
        </p:txBody>
      </p:sp>
    </p:spTree>
    <p:extLst>
      <p:ext uri="{BB962C8B-B14F-4D97-AF65-F5344CB8AC3E}">
        <p14:creationId xmlns:p14="http://schemas.microsoft.com/office/powerpoint/2010/main" val="2354443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354B71-8A65-497B-A287-B142B825635C}" type="datetimeFigureOut">
              <a:rPr lang="en-US" smtClean="0"/>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B65924-40D1-4BDA-A710-1A1FB64B656B}" type="slidenum">
              <a:rPr lang="en-US" smtClean="0"/>
              <a:t>‹#›</a:t>
            </a:fld>
            <a:endParaRPr lang="en-US"/>
          </a:p>
        </p:txBody>
      </p:sp>
    </p:spTree>
    <p:extLst>
      <p:ext uri="{BB962C8B-B14F-4D97-AF65-F5344CB8AC3E}">
        <p14:creationId xmlns:p14="http://schemas.microsoft.com/office/powerpoint/2010/main" val="59091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54B71-8A65-497B-A287-B142B825635C}" type="datetimeFigureOut">
              <a:rPr lang="en-US" smtClean="0"/>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B65924-40D1-4BDA-A710-1A1FB64B656B}" type="slidenum">
              <a:rPr lang="en-US" smtClean="0"/>
              <a:t>‹#›</a:t>
            </a:fld>
            <a:endParaRPr lang="en-US"/>
          </a:p>
        </p:txBody>
      </p:sp>
    </p:spTree>
    <p:extLst>
      <p:ext uri="{BB962C8B-B14F-4D97-AF65-F5344CB8AC3E}">
        <p14:creationId xmlns:p14="http://schemas.microsoft.com/office/powerpoint/2010/main" val="3698475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354B71-8A65-497B-A287-B142B825635C}"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65924-40D1-4BDA-A710-1A1FB64B656B}" type="slidenum">
              <a:rPr lang="en-US" smtClean="0"/>
              <a:t>‹#›</a:t>
            </a:fld>
            <a:endParaRPr lang="en-US"/>
          </a:p>
        </p:txBody>
      </p:sp>
    </p:spTree>
    <p:extLst>
      <p:ext uri="{BB962C8B-B14F-4D97-AF65-F5344CB8AC3E}">
        <p14:creationId xmlns:p14="http://schemas.microsoft.com/office/powerpoint/2010/main" val="1121673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354B71-8A65-497B-A287-B142B825635C}"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65924-40D1-4BDA-A710-1A1FB64B656B}" type="slidenum">
              <a:rPr lang="en-US" smtClean="0"/>
              <a:t>‹#›</a:t>
            </a:fld>
            <a:endParaRPr lang="en-US"/>
          </a:p>
        </p:txBody>
      </p:sp>
    </p:spTree>
    <p:extLst>
      <p:ext uri="{BB962C8B-B14F-4D97-AF65-F5344CB8AC3E}">
        <p14:creationId xmlns:p14="http://schemas.microsoft.com/office/powerpoint/2010/main" val="1479013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54B71-8A65-497B-A287-B142B825635C}" type="datetimeFigureOut">
              <a:rPr lang="en-US" smtClean="0"/>
              <a:t>10/30/2017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B65924-40D1-4BDA-A710-1A1FB64B656B}" type="slidenum">
              <a:rPr lang="en-US" smtClean="0"/>
              <a:t>‹#›</a:t>
            </a:fld>
            <a:endParaRPr lang="en-US"/>
          </a:p>
        </p:txBody>
      </p:sp>
    </p:spTree>
    <p:extLst>
      <p:ext uri="{BB962C8B-B14F-4D97-AF65-F5344CB8AC3E}">
        <p14:creationId xmlns:p14="http://schemas.microsoft.com/office/powerpoint/2010/main" val="3228370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12296"/>
            <a:ext cx="9144000" cy="2957922"/>
          </a:xfrm>
        </p:spPr>
        <p:txBody>
          <a:bodyPr>
            <a:normAutofit fontScale="90000"/>
          </a:bodyPr>
          <a:lstStyle/>
          <a:p>
            <a:r>
              <a:rPr lang="en-US" sz="4900" b="1" dirty="0" smtClean="0"/>
              <a:t>Co-creating </a:t>
            </a:r>
            <a:r>
              <a:rPr lang="en-US" sz="4900" b="1" dirty="0"/>
              <a:t>with </a:t>
            </a:r>
            <a:r>
              <a:rPr lang="en-US" sz="4900" b="1" dirty="0" smtClean="0"/>
              <a:t>the Rhythms and</a:t>
            </a:r>
            <a:br>
              <a:rPr lang="en-US" sz="4900" b="1" dirty="0" smtClean="0"/>
            </a:br>
            <a:r>
              <a:rPr lang="en-US" sz="4900" b="1" dirty="0" smtClean="0"/>
              <a:t>Dialectics in Psychotherapy</a:t>
            </a:r>
            <a:r>
              <a:rPr lang="en-US" sz="4900" dirty="0"/>
              <a:t/>
            </a:r>
            <a:br>
              <a:rPr lang="en-US" sz="4900" dirty="0"/>
            </a:br>
            <a:r>
              <a:rPr lang="en-US" sz="2400" dirty="0" smtClean="0"/>
              <a:t/>
            </a:r>
            <a:br>
              <a:rPr lang="en-US" sz="2400" dirty="0" smtClean="0"/>
            </a:br>
            <a:r>
              <a:rPr lang="en-US" sz="4000" dirty="0" smtClean="0"/>
              <a:t>Rick </a:t>
            </a:r>
            <a:r>
              <a:rPr lang="en-US" sz="4000" dirty="0"/>
              <a:t>Johnson, Ph.D.</a:t>
            </a:r>
            <a:br>
              <a:rPr lang="en-US" sz="4000" dirty="0"/>
            </a:br>
            <a:r>
              <a:rPr lang="en-US" sz="3200" b="1" dirty="0"/>
              <a:t> </a:t>
            </a:r>
            <a:r>
              <a:rPr lang="en-US" sz="3200" dirty="0"/>
              <a:t/>
            </a:r>
            <a:br>
              <a:rPr lang="en-US" sz="3200" dirty="0"/>
            </a:br>
            <a:endParaRPr lang="en-US" sz="3200" dirty="0"/>
          </a:p>
        </p:txBody>
      </p:sp>
      <p:sp>
        <p:nvSpPr>
          <p:cNvPr id="3" name="Subtitle 2"/>
          <p:cNvSpPr>
            <a:spLocks noGrp="1"/>
          </p:cNvSpPr>
          <p:nvPr>
            <p:ph type="subTitle" idx="1"/>
          </p:nvPr>
        </p:nvSpPr>
        <p:spPr>
          <a:xfrm>
            <a:off x="1615440" y="3017521"/>
            <a:ext cx="9144000" cy="3840480"/>
          </a:xfrm>
        </p:spPr>
        <p:txBody>
          <a:bodyPr>
            <a:normAutofit/>
          </a:bodyPr>
          <a:lstStyle/>
          <a:p>
            <a:r>
              <a:rPr lang="en-US" sz="2800" dirty="0" smtClean="0"/>
              <a:t>2017 Oregon Counseling Association</a:t>
            </a:r>
          </a:p>
          <a:p>
            <a:r>
              <a:rPr lang="en-US" sz="2800" dirty="0" smtClean="0"/>
              <a:t>Mental Health Professionals Conference</a:t>
            </a:r>
            <a:br>
              <a:rPr lang="en-US" sz="2800" dirty="0" smtClean="0"/>
            </a:br>
            <a:r>
              <a:rPr lang="en-US" sz="2800" dirty="0" smtClean="0"/>
              <a:t>Portland, OR </a:t>
            </a:r>
            <a:br>
              <a:rPr lang="en-US" sz="2800" dirty="0" smtClean="0"/>
            </a:br>
            <a:endParaRPr lang="en-US" sz="2800" dirty="0" smtClean="0"/>
          </a:p>
          <a:p>
            <a:endParaRPr lang="en-US" dirty="0"/>
          </a:p>
          <a:p>
            <a:r>
              <a:rPr lang="en-US" dirty="0" smtClean="0"/>
              <a:t>“I believe we offer something unique in our society. I know of no other place dedicated to enabling human beings to explore every nuance of what they feel in an atmosphere dedicated to growing the equipment to support such exploration.” (M. Eigen, p. 60, </a:t>
            </a:r>
            <a:r>
              <a:rPr lang="en-US" i="1" dirty="0" smtClean="0"/>
              <a:t>Toxic Nourishment)</a:t>
            </a:r>
            <a:endParaRPr lang="en-US" dirty="0"/>
          </a:p>
        </p:txBody>
      </p:sp>
    </p:spTree>
    <p:extLst>
      <p:ext uri="{BB962C8B-B14F-4D97-AF65-F5344CB8AC3E}">
        <p14:creationId xmlns:p14="http://schemas.microsoft.com/office/powerpoint/2010/main" val="153733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Intentionally Engaging with Intuition</a:t>
            </a:r>
            <a:endParaRPr lang="en-US" dirty="0"/>
          </a:p>
        </p:txBody>
      </p:sp>
      <p:sp>
        <p:nvSpPr>
          <p:cNvPr id="3" name="Content Placeholder 2"/>
          <p:cNvSpPr>
            <a:spLocks noGrp="1"/>
          </p:cNvSpPr>
          <p:nvPr>
            <p:ph idx="1"/>
          </p:nvPr>
        </p:nvSpPr>
        <p:spPr>
          <a:xfrm>
            <a:off x="838200" y="1690688"/>
            <a:ext cx="10515600" cy="4967287"/>
          </a:xfrm>
        </p:spPr>
        <p:txBody>
          <a:bodyPr>
            <a:normAutofit fontScale="92500" lnSpcReduction="10000"/>
          </a:bodyPr>
          <a:lstStyle/>
          <a:p>
            <a:r>
              <a:rPr lang="en-US" dirty="0"/>
              <a:t>Prepare to be with your </a:t>
            </a:r>
            <a:r>
              <a:rPr lang="en-US" dirty="0" smtClean="0"/>
              <a:t>clients (conceptualization &amp; ritual): </a:t>
            </a:r>
            <a:r>
              <a:rPr lang="en-US" dirty="0"/>
              <a:t>Head and heart</a:t>
            </a:r>
          </a:p>
          <a:p>
            <a:r>
              <a:rPr lang="en-US" dirty="0" smtClean="0"/>
              <a:t>Opening our hearts and inviting the unconscious; being a conduit for intuitive knowing (internal-external), synchronicity </a:t>
            </a:r>
          </a:p>
          <a:p>
            <a:pPr lvl="0"/>
            <a:r>
              <a:rPr lang="en-US" dirty="0" smtClean="0"/>
              <a:t>Intentional </a:t>
            </a:r>
            <a:r>
              <a:rPr lang="en-US" dirty="0"/>
              <a:t>participation in the </a:t>
            </a:r>
            <a:r>
              <a:rPr lang="en-US" dirty="0" smtClean="0"/>
              <a:t>“emotional storm” (M. Eigen): </a:t>
            </a:r>
            <a:r>
              <a:rPr lang="en-US" dirty="0"/>
              <a:t>where the counselor’s sensitivities meet the client’s</a:t>
            </a:r>
          </a:p>
          <a:p>
            <a:pPr lvl="0"/>
            <a:r>
              <a:rPr lang="en-US" dirty="0"/>
              <a:t>Notice the point of impact for both: Rhythm of open-closed; </a:t>
            </a:r>
            <a:r>
              <a:rPr lang="en-US" dirty="0" smtClean="0"/>
              <a:t>rupture-repair,  </a:t>
            </a:r>
            <a:r>
              <a:rPr lang="en-US" dirty="0"/>
              <a:t>vulnerability-protect; Do you or client retreat from the intensity of the encounter</a:t>
            </a:r>
            <a:r>
              <a:rPr lang="en-US" dirty="0" smtClean="0"/>
              <a:t>? Can you tolerate the reality of your client?</a:t>
            </a:r>
            <a:endParaRPr lang="en-US" dirty="0"/>
          </a:p>
          <a:p>
            <a:pPr lvl="0"/>
            <a:r>
              <a:rPr lang="en-US" dirty="0"/>
              <a:t>Use of Self as a therapeutic tool: energetic exchange that matches </a:t>
            </a:r>
            <a:r>
              <a:rPr lang="en-US" dirty="0" smtClean="0"/>
              <a:t>the client’s </a:t>
            </a:r>
            <a:r>
              <a:rPr lang="en-US" dirty="0"/>
              <a:t>sensitivities</a:t>
            </a:r>
          </a:p>
          <a:p>
            <a:pPr lvl="0"/>
            <a:r>
              <a:rPr lang="en-US" dirty="0"/>
              <a:t>“Evenly hovering attention,” “oceanic experience,” mindful presence, open-hearted encounter, I-Thou</a:t>
            </a:r>
          </a:p>
          <a:p>
            <a:endParaRPr lang="en-US" dirty="0"/>
          </a:p>
        </p:txBody>
      </p:sp>
    </p:spTree>
    <p:extLst>
      <p:ext uri="{BB962C8B-B14F-4D97-AF65-F5344CB8AC3E}">
        <p14:creationId xmlns:p14="http://schemas.microsoft.com/office/powerpoint/2010/main" val="860368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2371724"/>
          </a:xfrm>
        </p:spPr>
        <p:txBody>
          <a:bodyPr>
            <a:normAutofit/>
          </a:bodyPr>
          <a:lstStyle/>
          <a:p>
            <a:pPr algn="ctr"/>
            <a:r>
              <a:rPr lang="en-US" b="1" dirty="0"/>
              <a:t>Experiential Activity </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460184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Selected References</a:t>
            </a:r>
            <a:r>
              <a:rPr lang="en-US" dirty="0"/>
              <a:t/>
            </a:r>
            <a:br>
              <a:rPr lang="en-US" dirty="0"/>
            </a:br>
            <a:endParaRPr lang="en-US" dirty="0"/>
          </a:p>
        </p:txBody>
      </p:sp>
      <p:sp>
        <p:nvSpPr>
          <p:cNvPr id="3" name="Content Placeholder 2"/>
          <p:cNvSpPr>
            <a:spLocks noGrp="1"/>
          </p:cNvSpPr>
          <p:nvPr>
            <p:ph idx="1"/>
          </p:nvPr>
        </p:nvSpPr>
        <p:spPr>
          <a:xfrm>
            <a:off x="235131" y="1345473"/>
            <a:ext cx="11956869" cy="4820195"/>
          </a:xfrm>
        </p:spPr>
        <p:txBody>
          <a:bodyPr>
            <a:normAutofit fontScale="70000" lnSpcReduction="20000"/>
          </a:bodyPr>
          <a:lstStyle/>
          <a:p>
            <a:pPr hangingPunct="0"/>
            <a:r>
              <a:rPr lang="en-US" dirty="0"/>
              <a:t>Eigen, M. (1986). </a:t>
            </a:r>
            <a:r>
              <a:rPr lang="en-US" i="1" dirty="0"/>
              <a:t>The psychotic core. </a:t>
            </a:r>
            <a:r>
              <a:rPr lang="en-US" dirty="0"/>
              <a:t>London: </a:t>
            </a:r>
            <a:r>
              <a:rPr lang="en-US" dirty="0" err="1"/>
              <a:t>Karnac</a:t>
            </a:r>
            <a:r>
              <a:rPr lang="en-US" dirty="0"/>
              <a:t>, 2004</a:t>
            </a:r>
            <a:r>
              <a:rPr lang="en-US" dirty="0" smtClean="0"/>
              <a:t>.</a:t>
            </a:r>
            <a:endParaRPr lang="en-US" dirty="0"/>
          </a:p>
          <a:p>
            <a:pPr hangingPunct="0"/>
            <a:r>
              <a:rPr lang="en-US" dirty="0"/>
              <a:t>Eigen, M. (1998). </a:t>
            </a:r>
            <a:r>
              <a:rPr lang="en-US" i="1" dirty="0"/>
              <a:t>The psychoanalytic mystic. </a:t>
            </a:r>
            <a:r>
              <a:rPr lang="en-US" dirty="0"/>
              <a:t>Free Association Books</a:t>
            </a:r>
            <a:r>
              <a:rPr lang="en-US" dirty="0" smtClean="0"/>
              <a:t>.</a:t>
            </a:r>
          </a:p>
          <a:p>
            <a:pPr hangingPunct="0"/>
            <a:r>
              <a:rPr lang="en-US" dirty="0" smtClean="0"/>
              <a:t>Eigen, M. (1999). </a:t>
            </a:r>
            <a:r>
              <a:rPr lang="en-US" i="1" dirty="0" smtClean="0"/>
              <a:t>Toxic nourishment. </a:t>
            </a:r>
            <a:r>
              <a:rPr lang="en-US" dirty="0" smtClean="0"/>
              <a:t>London: </a:t>
            </a:r>
            <a:r>
              <a:rPr lang="en-US" dirty="0" err="1" smtClean="0"/>
              <a:t>Karnac</a:t>
            </a:r>
            <a:r>
              <a:rPr lang="en-US" dirty="0" smtClean="0"/>
              <a:t>.</a:t>
            </a:r>
            <a:endParaRPr lang="en-US" dirty="0"/>
          </a:p>
          <a:p>
            <a:pPr hangingPunct="0"/>
            <a:r>
              <a:rPr lang="en-US" dirty="0"/>
              <a:t>Eigen, M. (2004). </a:t>
            </a:r>
            <a:r>
              <a:rPr lang="en-US" i="1" dirty="0"/>
              <a:t>The sensitive self. </a:t>
            </a:r>
            <a:r>
              <a:rPr lang="en-US" dirty="0"/>
              <a:t>Middletown, CT: Wesleyan University Press</a:t>
            </a:r>
            <a:r>
              <a:rPr lang="en-US" dirty="0" smtClean="0"/>
              <a:t>.</a:t>
            </a:r>
            <a:endParaRPr lang="en-US" dirty="0"/>
          </a:p>
          <a:p>
            <a:pPr hangingPunct="0"/>
            <a:r>
              <a:rPr lang="en-US" dirty="0"/>
              <a:t>Eigen, M. (2005). </a:t>
            </a:r>
            <a:r>
              <a:rPr lang="en-US" i="1" dirty="0"/>
              <a:t>Emotional storm. </a:t>
            </a:r>
            <a:r>
              <a:rPr lang="en-US" dirty="0"/>
              <a:t>Middletown, CT: Wesleyan University Press</a:t>
            </a:r>
            <a:r>
              <a:rPr lang="en-US" dirty="0" smtClean="0"/>
              <a:t>.</a:t>
            </a:r>
          </a:p>
          <a:p>
            <a:pPr hangingPunct="0"/>
            <a:r>
              <a:rPr lang="en-US" dirty="0" smtClean="0"/>
              <a:t>Eigen, M. (2011). </a:t>
            </a:r>
            <a:r>
              <a:rPr lang="en-US" i="1" dirty="0" smtClean="0"/>
              <a:t>Contact with the Depths. </a:t>
            </a:r>
            <a:r>
              <a:rPr lang="en-US" dirty="0" smtClean="0"/>
              <a:t>London: </a:t>
            </a:r>
            <a:r>
              <a:rPr lang="en-US" dirty="0" err="1" smtClean="0"/>
              <a:t>Karnac</a:t>
            </a:r>
            <a:r>
              <a:rPr lang="en-US" dirty="0" smtClean="0"/>
              <a:t>.</a:t>
            </a:r>
            <a:endParaRPr lang="en-US" dirty="0"/>
          </a:p>
          <a:p>
            <a:pPr hangingPunct="0"/>
            <a:r>
              <a:rPr lang="en-US" dirty="0"/>
              <a:t>Eigen, M. (2011). </a:t>
            </a:r>
            <a:r>
              <a:rPr lang="en-US" i="1" dirty="0"/>
              <a:t>Faith and transformation, Eigen in Seoul: Volume two. </a:t>
            </a:r>
            <a:r>
              <a:rPr lang="en-US" dirty="0"/>
              <a:t>London: </a:t>
            </a:r>
            <a:r>
              <a:rPr lang="en-US" dirty="0" err="1"/>
              <a:t>Karnac</a:t>
            </a:r>
            <a:r>
              <a:rPr lang="en-US" dirty="0" smtClean="0"/>
              <a:t>.</a:t>
            </a:r>
            <a:endParaRPr lang="en-US" dirty="0"/>
          </a:p>
          <a:p>
            <a:pPr hangingPunct="0"/>
            <a:r>
              <a:rPr lang="en-US" dirty="0"/>
              <a:t>Eigen, M. (2014). </a:t>
            </a:r>
            <a:r>
              <a:rPr lang="en-US" i="1" dirty="0"/>
              <a:t>The birth of experience. </a:t>
            </a:r>
            <a:r>
              <a:rPr lang="en-US" dirty="0"/>
              <a:t>London: </a:t>
            </a:r>
            <a:r>
              <a:rPr lang="en-US" dirty="0" err="1"/>
              <a:t>Karnac</a:t>
            </a:r>
            <a:r>
              <a:rPr lang="en-US" dirty="0" smtClean="0"/>
              <a:t>.</a:t>
            </a:r>
          </a:p>
          <a:p>
            <a:pPr hangingPunct="0"/>
            <a:r>
              <a:rPr lang="en-US" dirty="0" smtClean="0"/>
              <a:t>Eigen, M. (2016). </a:t>
            </a:r>
            <a:r>
              <a:rPr lang="en-US" i="1" dirty="0" smtClean="0"/>
              <a:t>Under the totem: In search of a path. </a:t>
            </a:r>
            <a:r>
              <a:rPr lang="en-US" dirty="0"/>
              <a:t>London: </a:t>
            </a:r>
            <a:r>
              <a:rPr lang="en-US" dirty="0" err="1"/>
              <a:t>Karnac</a:t>
            </a:r>
            <a:r>
              <a:rPr lang="en-US" dirty="0" smtClean="0"/>
              <a:t>.</a:t>
            </a:r>
            <a:endParaRPr lang="en-US" dirty="0"/>
          </a:p>
          <a:p>
            <a:pPr hangingPunct="0"/>
            <a:r>
              <a:rPr lang="en-US" dirty="0" smtClean="0"/>
              <a:t>Horney, K. (1950). </a:t>
            </a:r>
            <a:r>
              <a:rPr lang="en-US" i="1" dirty="0" smtClean="0"/>
              <a:t>Neurosis and human growth: The struggle toward self-realization. </a:t>
            </a:r>
            <a:r>
              <a:rPr lang="en-US" dirty="0" smtClean="0"/>
              <a:t>New York: Norton.</a:t>
            </a:r>
          </a:p>
          <a:p>
            <a:pPr hangingPunct="0"/>
            <a:r>
              <a:rPr lang="en-US" dirty="0" smtClean="0"/>
              <a:t>Johnson</a:t>
            </a:r>
            <a:r>
              <a:rPr lang="en-US" dirty="0"/>
              <a:t>, R. (2009). </a:t>
            </a:r>
            <a:r>
              <a:rPr lang="en-US" i="1" dirty="0"/>
              <a:t>Reclaiming your real self: A psychological </a:t>
            </a:r>
            <a:r>
              <a:rPr lang="en-US" i="1" dirty="0" smtClean="0"/>
              <a:t>&amp; </a:t>
            </a:r>
            <a:r>
              <a:rPr lang="en-US" i="1" dirty="0"/>
              <a:t>spiritual integration. </a:t>
            </a:r>
            <a:r>
              <a:rPr lang="en-US" dirty="0" smtClean="0"/>
              <a:t>Charleston</a:t>
            </a:r>
            <a:r>
              <a:rPr lang="en-US" dirty="0"/>
              <a:t>, SC: </a:t>
            </a:r>
            <a:r>
              <a:rPr lang="en-US" dirty="0" err="1"/>
              <a:t>BookSurge</a:t>
            </a:r>
            <a:r>
              <a:rPr lang="en-US" dirty="0" smtClean="0"/>
              <a:t>.</a:t>
            </a:r>
            <a:endParaRPr lang="en-US" dirty="0"/>
          </a:p>
          <a:p>
            <a:pPr hangingPunct="0"/>
            <a:r>
              <a:rPr lang="en-US" dirty="0"/>
              <a:t>Johnson, R. (2013). </a:t>
            </a:r>
            <a:r>
              <a:rPr lang="en-US" i="1" dirty="0"/>
              <a:t>Spirituality in Counseling and </a:t>
            </a:r>
            <a:r>
              <a:rPr lang="en-US" i="1" dirty="0" smtClean="0"/>
              <a:t>Psychotherapy</a:t>
            </a:r>
            <a:r>
              <a:rPr lang="en-US" dirty="0" smtClean="0"/>
              <a:t>. </a:t>
            </a:r>
            <a:r>
              <a:rPr lang="en-US" dirty="0"/>
              <a:t>NY: Wiley</a:t>
            </a:r>
            <a:r>
              <a:rPr lang="en-US" dirty="0" smtClean="0"/>
              <a:t>.</a:t>
            </a:r>
            <a:endParaRPr lang="en-US" dirty="0"/>
          </a:p>
          <a:p>
            <a:r>
              <a:rPr lang="en-US" dirty="0"/>
              <a:t>Schwartz, R.C. (1995). </a:t>
            </a:r>
            <a:r>
              <a:rPr lang="en-US" i="1" dirty="0"/>
              <a:t>Internal family systems therapy. </a:t>
            </a:r>
            <a:r>
              <a:rPr lang="en-US" dirty="0"/>
              <a:t>New York: Guilford</a:t>
            </a:r>
            <a:r>
              <a:rPr lang="en-US" dirty="0" smtClean="0"/>
              <a:t>.</a:t>
            </a:r>
          </a:p>
          <a:p>
            <a:r>
              <a:rPr lang="en-US" dirty="0" smtClean="0"/>
              <a:t>Weiss, J. (1993). </a:t>
            </a:r>
            <a:r>
              <a:rPr lang="en-US" i="1" dirty="0" smtClean="0"/>
              <a:t>How psychotherapy works. </a:t>
            </a:r>
            <a:r>
              <a:rPr lang="en-US" dirty="0" smtClean="0"/>
              <a:t>New York: Guilford Press.</a:t>
            </a:r>
            <a:endParaRPr lang="en-US" dirty="0"/>
          </a:p>
          <a:p>
            <a:endParaRPr lang="en-US" dirty="0"/>
          </a:p>
        </p:txBody>
      </p:sp>
    </p:spTree>
    <p:extLst>
      <p:ext uri="{BB962C8B-B14F-4D97-AF65-F5344CB8AC3E}">
        <p14:creationId xmlns:p14="http://schemas.microsoft.com/office/powerpoint/2010/main" val="3357445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Conceptual Framework</a:t>
            </a:r>
            <a:endParaRPr lang="en-US" b="1" dirty="0"/>
          </a:p>
        </p:txBody>
      </p:sp>
      <p:sp>
        <p:nvSpPr>
          <p:cNvPr id="3" name="Subtitle 2"/>
          <p:cNvSpPr>
            <a:spLocks noGrp="1"/>
          </p:cNvSpPr>
          <p:nvPr>
            <p:ph idx="1"/>
          </p:nvPr>
        </p:nvSpPr>
        <p:spPr/>
        <p:txBody>
          <a:bodyPr>
            <a:normAutofit/>
          </a:bodyPr>
          <a:lstStyle/>
          <a:p>
            <a:r>
              <a:rPr lang="en-US" dirty="0"/>
              <a:t>Michael </a:t>
            </a:r>
            <a:r>
              <a:rPr lang="en-US" dirty="0" smtClean="0"/>
              <a:t>Eigen (“psychoanalytic mystic”)  </a:t>
            </a:r>
            <a:endParaRPr lang="en-US" dirty="0"/>
          </a:p>
          <a:p>
            <a:r>
              <a:rPr lang="en-US" dirty="0"/>
              <a:t>Karen Horney &amp; Harry Stack Sullivan (Interpersonal/Psychodynamic)</a:t>
            </a:r>
          </a:p>
          <a:p>
            <a:r>
              <a:rPr lang="en-US" dirty="0"/>
              <a:t>Joseph Weiss (Control-mastery theory) </a:t>
            </a:r>
          </a:p>
          <a:p>
            <a:r>
              <a:rPr lang="en-US" dirty="0" smtClean="0"/>
              <a:t>Richard Schwartz: (Internal Family Systems)</a:t>
            </a:r>
          </a:p>
          <a:p>
            <a:r>
              <a:rPr lang="en-US" dirty="0" smtClean="0"/>
              <a:t>Rick Johnson (spirituality in counseling)</a:t>
            </a:r>
          </a:p>
          <a:p>
            <a:pPr marL="0" indent="0">
              <a:buNone/>
            </a:pPr>
            <a:endParaRPr lang="en-US" dirty="0" smtClean="0"/>
          </a:p>
          <a:p>
            <a:endParaRPr lang="en-US" dirty="0"/>
          </a:p>
        </p:txBody>
      </p:sp>
    </p:spTree>
    <p:extLst>
      <p:ext uri="{BB962C8B-B14F-4D97-AF65-F5344CB8AC3E}">
        <p14:creationId xmlns:p14="http://schemas.microsoft.com/office/powerpoint/2010/main" val="3596874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Constant Conjunctions</a:t>
            </a:r>
            <a:endParaRPr lang="en-US" b="1" dirty="0"/>
          </a:p>
        </p:txBody>
      </p:sp>
      <p:sp>
        <p:nvSpPr>
          <p:cNvPr id="3" name="Content Placeholder 2"/>
          <p:cNvSpPr>
            <a:spLocks noGrp="1"/>
          </p:cNvSpPr>
          <p:nvPr>
            <p:ph idx="1"/>
          </p:nvPr>
        </p:nvSpPr>
        <p:spPr>
          <a:xfrm>
            <a:off x="838200" y="1998616"/>
            <a:ext cx="10515600" cy="4178345"/>
          </a:xfrm>
        </p:spPr>
        <p:txBody>
          <a:bodyPr>
            <a:normAutofit/>
          </a:bodyPr>
          <a:lstStyle/>
          <a:p>
            <a:pPr marL="0" indent="0">
              <a:buNone/>
            </a:pPr>
            <a:r>
              <a:rPr lang="en-US" dirty="0" smtClean="0"/>
              <a:t>“Things that go together, appear together, associated happenings, recurrent patterns…”</a:t>
            </a:r>
          </a:p>
          <a:p>
            <a:pPr marL="0" indent="0">
              <a:buNone/>
            </a:pPr>
            <a:r>
              <a:rPr lang="en-US" dirty="0" smtClean="0"/>
              <a:t>“Up-down, good-bad…it goes on all the time, ubiquitous. A rhythm, back and forth between pleasure-pain, joy-suffering, something good one moment, then something seems to take it away. This inner sequence in normal living is inescapable. Our job with our patients and with ourselves, is to help make room for this sequence, for this inner rhythm, for different transformations of this constant conjunction. Not to get rid of it. We cannot get rid of it. We’d be getting rid of ourselves.” </a:t>
            </a:r>
            <a:r>
              <a:rPr lang="en-US" dirty="0"/>
              <a:t>(M. Eigen, p. </a:t>
            </a:r>
            <a:r>
              <a:rPr lang="en-US" dirty="0" smtClean="0"/>
              <a:t>3 &amp; 4, </a:t>
            </a:r>
            <a:r>
              <a:rPr lang="en-US" i="1" dirty="0"/>
              <a:t>Faith and Transformation</a:t>
            </a:r>
            <a:r>
              <a:rPr lang="en-US" dirty="0" smtClean="0"/>
              <a:t>)</a:t>
            </a:r>
            <a:endParaRPr lang="en-US" dirty="0"/>
          </a:p>
          <a:p>
            <a:endParaRPr lang="en-US" dirty="0"/>
          </a:p>
        </p:txBody>
      </p:sp>
    </p:spTree>
    <p:extLst>
      <p:ext uri="{BB962C8B-B14F-4D97-AF65-F5344CB8AC3E}">
        <p14:creationId xmlns:p14="http://schemas.microsoft.com/office/powerpoint/2010/main" val="3288591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Constant Conjunctions: Life Rhythms</a:t>
            </a:r>
            <a:endParaRPr lang="en-US" b="1" dirty="0"/>
          </a:p>
        </p:txBody>
      </p:sp>
      <p:sp>
        <p:nvSpPr>
          <p:cNvPr id="3" name="Content Placeholder 2"/>
          <p:cNvSpPr>
            <a:spLocks noGrp="1"/>
          </p:cNvSpPr>
          <p:nvPr>
            <p:ph idx="1"/>
          </p:nvPr>
        </p:nvSpPr>
        <p:spPr>
          <a:xfrm>
            <a:off x="470263" y="1489167"/>
            <a:ext cx="11390811" cy="5199016"/>
          </a:xfrm>
        </p:spPr>
        <p:txBody>
          <a:bodyPr>
            <a:normAutofit fontScale="47500" lnSpcReduction="20000"/>
          </a:bodyPr>
          <a:lstStyle/>
          <a:p>
            <a:r>
              <a:rPr lang="en-US" sz="5100" dirty="0" smtClean="0"/>
              <a:t>Reversals: start-stop, on-off, up-down, forward-backward, activity-rest, soft-hard, safety-danger, trust-mistrust, finite-infinite, rupture-repair, breakdown-recovery, fluid-rigid, beginning-end, open-closed, contact-withdrawal, death-rebirth, waking-sleeping, </a:t>
            </a:r>
            <a:r>
              <a:rPr lang="en-US" sz="5100" dirty="0"/>
              <a:t>distinction-union, self-no self, </a:t>
            </a:r>
            <a:r>
              <a:rPr lang="en-US" sz="5100" dirty="0" smtClean="0"/>
              <a:t>dual-nondual, linear-nonlinear, relationship patterns</a:t>
            </a:r>
            <a:r>
              <a:rPr lang="en-US" sz="5100" dirty="0" smtClean="0"/>
              <a:t>, </a:t>
            </a:r>
            <a:r>
              <a:rPr lang="en-US" sz="5100" dirty="0" smtClean="0"/>
              <a:t>narratives of self &amp; world, seasons of existence, synchronicities, “dualities in motion”…</a:t>
            </a:r>
          </a:p>
          <a:p>
            <a:r>
              <a:rPr lang="en-US" sz="5100" dirty="0" smtClean="0"/>
              <a:t>Double-sidedness: toxic nourishment, damaged beauty, wounded perfection, bitter sweet, pregnant void, critical protectors… </a:t>
            </a:r>
          </a:p>
          <a:p>
            <a:r>
              <a:rPr lang="en-US" sz="5100" dirty="0" smtClean="0"/>
              <a:t>Rhythms in therapy: vulnerability/risk-protect/defend, attunement-disconnection, eye contact-look away, validation-invalidation, cognitive-emotional, conscious-unconscious, competing internal parts, affective patterns (anger-sadness-shame), in-session rhythms… </a:t>
            </a:r>
          </a:p>
          <a:p>
            <a:r>
              <a:rPr lang="en-US" sz="5100" dirty="0" smtClean="0"/>
              <a:t>“Taoism speaks of a hinge, the capacity to go back and forth, to pass in and out of multiple realities, to value the plethora of capacities that constitute us.” (M. Eigen, p. 102, </a:t>
            </a:r>
            <a:r>
              <a:rPr lang="en-US" sz="5100" i="1" dirty="0" smtClean="0"/>
              <a:t>Contact with the Depths</a:t>
            </a:r>
            <a:r>
              <a:rPr lang="en-US" sz="5100" dirty="0" smtClean="0"/>
              <a:t>)  </a:t>
            </a:r>
          </a:p>
          <a:p>
            <a:pPr marL="0" indent="0">
              <a:buNone/>
            </a:pPr>
            <a:r>
              <a:rPr lang="en-US" sz="5100" dirty="0" smtClean="0"/>
              <a:t> </a:t>
            </a:r>
          </a:p>
          <a:p>
            <a:endParaRPr lang="en-US" dirty="0"/>
          </a:p>
        </p:txBody>
      </p:sp>
    </p:spTree>
    <p:extLst>
      <p:ext uri="{BB962C8B-B14F-4D97-AF65-F5344CB8AC3E}">
        <p14:creationId xmlns:p14="http://schemas.microsoft.com/office/powerpoint/2010/main" val="3300864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9897" y="574765"/>
            <a:ext cx="11011989" cy="5847755"/>
          </a:xfrm>
          <a:prstGeom prst="rect">
            <a:avLst/>
          </a:prstGeom>
        </p:spPr>
        <p:txBody>
          <a:bodyPr wrap="square">
            <a:spAutoFit/>
          </a:bodyPr>
          <a:lstStyle/>
          <a:p>
            <a:r>
              <a:rPr lang="en-US" sz="2200" dirty="0" smtClean="0"/>
              <a:t>“Such leaving-returning…the rupture of her father’s death, the black hole of her mother’s depression…the loss of her father’s aliveness, too much of her mother’s clinging, guilt-provoking, demanding deadness…in adult life, the stream of jobs, men, therapists, starts and stops at university: I began to feel we were drawn together so that she could create/find the give-and-take her life needed to move past rupture and despair, so that she could be the ‘more’ she felt she was. Of course, one does not ‘cure’ rupture and despair, indelible as they are. But it is possible to enter a living stream of a relationship that grows with rupture-return, that makes room for the despair, so that rupture/despair do not have the last word.</a:t>
            </a:r>
          </a:p>
          <a:p>
            <a:endParaRPr lang="en-US" sz="2200" dirty="0"/>
          </a:p>
          <a:p>
            <a:r>
              <a:rPr lang="en-US" sz="2200" dirty="0" smtClean="0"/>
              <a:t>For periods, I would feel my being, self, psyche mold itself around whatever state Penny brought in…We are amazingly permeable beings. If she was caught in panic, hysteria, rage, grief, frozen and blocked, or excited by joy—my inner being shaped itself around her state. What happened was wordless and imageless but can be partly reconstructed by words and images. It was as if percipient, loving waves of feeling supported, touched, licked, washed, cleansed, healed parts of her wounds—as if invisible, immaterial psychic substance went in and out of pores and ventricles of clogged and ragged self that needed to feel the caring permeability of another’s self-substance.” (M. Eigen, p. 118, </a:t>
            </a:r>
            <a:r>
              <a:rPr lang="en-US" sz="2200" i="1" dirty="0" smtClean="0"/>
              <a:t>Toxic Nourishment)</a:t>
            </a:r>
            <a:r>
              <a:rPr lang="en-US" sz="2200" dirty="0" smtClean="0"/>
              <a:t> </a:t>
            </a:r>
            <a:endParaRPr lang="en-US" sz="2200" dirty="0"/>
          </a:p>
        </p:txBody>
      </p:sp>
    </p:spTree>
    <p:extLst>
      <p:ext uri="{BB962C8B-B14F-4D97-AF65-F5344CB8AC3E}">
        <p14:creationId xmlns:p14="http://schemas.microsoft.com/office/powerpoint/2010/main" val="1227105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Conscious-Unconscious: Clients</a:t>
            </a:r>
            <a:endParaRPr lang="en-US" dirty="0"/>
          </a:p>
        </p:txBody>
      </p:sp>
      <p:sp>
        <p:nvSpPr>
          <p:cNvPr id="3" name="Content Placeholder 2"/>
          <p:cNvSpPr>
            <a:spLocks noGrp="1"/>
          </p:cNvSpPr>
          <p:nvPr>
            <p:ph idx="1"/>
          </p:nvPr>
        </p:nvSpPr>
        <p:spPr>
          <a:xfrm>
            <a:off x="838200" y="1690688"/>
            <a:ext cx="10515600" cy="4775426"/>
          </a:xfrm>
        </p:spPr>
        <p:txBody>
          <a:bodyPr>
            <a:normAutofit fontScale="92500"/>
          </a:bodyPr>
          <a:lstStyle/>
          <a:p>
            <a:r>
              <a:rPr lang="en-US" dirty="0" smtClean="0"/>
              <a:t>Client’s conscious: presenting problems/story &amp; symptoms, stated goals</a:t>
            </a:r>
          </a:p>
          <a:p>
            <a:r>
              <a:rPr lang="en-US" dirty="0" smtClean="0"/>
              <a:t>Client’s unconscious: </a:t>
            </a:r>
          </a:p>
          <a:p>
            <a:pPr lvl="1"/>
            <a:r>
              <a:rPr lang="en-US" sz="2800" i="1" dirty="0" smtClean="0"/>
              <a:t>“Ego’s unconscious plans” </a:t>
            </a:r>
            <a:r>
              <a:rPr lang="en-US" sz="2800" dirty="0" smtClean="0"/>
              <a:t>to disconfirm pathogenic beliefs and test the necessity of inflexible behaviors (J. Weiss, </a:t>
            </a:r>
            <a:r>
              <a:rPr lang="en-US" sz="2800" i="1" dirty="0" smtClean="0"/>
              <a:t>How Psychotherapy Works)</a:t>
            </a:r>
            <a:r>
              <a:rPr lang="en-US" sz="2800" dirty="0" smtClean="0"/>
              <a:t> </a:t>
            </a:r>
          </a:p>
          <a:p>
            <a:pPr lvl="1"/>
            <a:r>
              <a:rPr lang="en-US" sz="2800" i="1" dirty="0" smtClean="0"/>
              <a:t>Health Impulse</a:t>
            </a:r>
            <a:r>
              <a:rPr lang="en-US" sz="2800" dirty="0" smtClean="0"/>
              <a:t>: “Inner health is always trying to emerge. The Real Self is always trying to help. Health often emerges through emotions, thoughts, and behaviors that clients first experience as an impulse.” (R. Johnson, p. 187, </a:t>
            </a:r>
            <a:r>
              <a:rPr lang="en-US" sz="2800" i="1" dirty="0" smtClean="0"/>
              <a:t>Spirituality in Counseling &amp; Psychotherapy</a:t>
            </a:r>
            <a:r>
              <a:rPr lang="en-US" sz="2800" dirty="0" smtClean="0"/>
              <a:t>)</a:t>
            </a:r>
          </a:p>
          <a:p>
            <a:pPr lvl="1"/>
            <a:r>
              <a:rPr lang="en-US" sz="2800" i="1" dirty="0" smtClean="0"/>
              <a:t>Repetition-compulsion</a:t>
            </a:r>
            <a:r>
              <a:rPr lang="en-US" sz="2800" dirty="0" smtClean="0"/>
              <a:t>: tendency to repeat experiences in an attempt to fix, heal, and resolve, although it may lead to re-traumatization</a:t>
            </a:r>
            <a:endParaRPr lang="en-US" sz="2800" dirty="0"/>
          </a:p>
          <a:p>
            <a:pPr marL="0" indent="0">
              <a:buNone/>
            </a:pPr>
            <a:endParaRPr lang="en-US" dirty="0"/>
          </a:p>
        </p:txBody>
      </p:sp>
    </p:spTree>
    <p:extLst>
      <p:ext uri="{BB962C8B-B14F-4D97-AF65-F5344CB8AC3E}">
        <p14:creationId xmlns:p14="http://schemas.microsoft.com/office/powerpoint/2010/main" val="3197755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781" y="535577"/>
            <a:ext cx="10515600" cy="744583"/>
          </a:xfrm>
        </p:spPr>
        <p:txBody>
          <a:bodyPr>
            <a:normAutofit/>
          </a:bodyPr>
          <a:lstStyle/>
          <a:p>
            <a:pPr algn="ctr"/>
            <a:r>
              <a:rPr lang="en-US" sz="4400" b="1" dirty="0" smtClean="0"/>
              <a:t>Conscious-Unconscious: Therapists</a:t>
            </a:r>
            <a:endParaRPr lang="en-US" sz="4400" b="1" dirty="0"/>
          </a:p>
        </p:txBody>
      </p:sp>
      <p:sp>
        <p:nvSpPr>
          <p:cNvPr id="3" name="Text Placeholder 2"/>
          <p:cNvSpPr>
            <a:spLocks noGrp="1"/>
          </p:cNvSpPr>
          <p:nvPr>
            <p:ph type="body" idx="1"/>
          </p:nvPr>
        </p:nvSpPr>
        <p:spPr>
          <a:xfrm>
            <a:off x="609781" y="1802674"/>
            <a:ext cx="10515600" cy="4049486"/>
          </a:xfrm>
        </p:spPr>
        <p:txBody>
          <a:bodyPr>
            <a:normAutofit/>
          </a:bodyPr>
          <a:lstStyle/>
          <a:p>
            <a:pPr marL="228600" lvl="0" indent="-228600">
              <a:buFont typeface="Arial" panose="020B0604020202020204" pitchFamily="34" charset="0"/>
              <a:buChar char="•"/>
            </a:pPr>
            <a:r>
              <a:rPr lang="en-US" sz="2800" dirty="0" smtClean="0">
                <a:solidFill>
                  <a:prstClr val="black"/>
                </a:solidFill>
              </a:rPr>
              <a:t>Therapist’s </a:t>
            </a:r>
            <a:r>
              <a:rPr lang="en-US" sz="2800" dirty="0">
                <a:solidFill>
                  <a:prstClr val="black"/>
                </a:solidFill>
              </a:rPr>
              <a:t>conscious: </a:t>
            </a:r>
            <a:r>
              <a:rPr lang="en-US" sz="2800" dirty="0" smtClean="0">
                <a:solidFill>
                  <a:prstClr val="black"/>
                </a:solidFill>
              </a:rPr>
              <a:t>goals &amp; strategies, linear plans (“head”)</a:t>
            </a:r>
          </a:p>
          <a:p>
            <a:pPr marL="228600" lvl="0" indent="-228600">
              <a:buFont typeface="Arial" panose="020B0604020202020204" pitchFamily="34" charset="0"/>
              <a:buChar char="•"/>
            </a:pPr>
            <a:r>
              <a:rPr lang="en-US" sz="2800" dirty="0" smtClean="0">
                <a:solidFill>
                  <a:prstClr val="black"/>
                </a:solidFill>
              </a:rPr>
              <a:t>Therapist’s unconscious: intuition, nonlinear knowing (“heart”)</a:t>
            </a:r>
          </a:p>
          <a:p>
            <a:pPr marL="685800" lvl="1" indent="-228600">
              <a:buFont typeface="Arial" panose="020B0604020202020204" pitchFamily="34" charset="0"/>
              <a:buChar char="•"/>
            </a:pPr>
            <a:r>
              <a:rPr lang="en-US" sz="2800" dirty="0">
                <a:solidFill>
                  <a:prstClr val="black"/>
                </a:solidFill>
              </a:rPr>
              <a:t>Be “pro-plan with client’s unconscious plans” </a:t>
            </a:r>
            <a:r>
              <a:rPr lang="en-US" sz="2800" dirty="0" smtClean="0">
                <a:solidFill>
                  <a:prstClr val="black"/>
                </a:solidFill>
              </a:rPr>
              <a:t>(J. Weiss) and support their “health impulses” (R. Johnson)</a:t>
            </a:r>
            <a:endParaRPr lang="en-US" sz="2800" dirty="0"/>
          </a:p>
          <a:p>
            <a:pPr marL="685800" lvl="1" indent="-228600">
              <a:buFont typeface="Arial" panose="020B0604020202020204" pitchFamily="34" charset="0"/>
              <a:buChar char="•"/>
            </a:pPr>
            <a:r>
              <a:rPr lang="en-US" sz="2800" dirty="0" smtClean="0">
                <a:solidFill>
                  <a:prstClr val="black"/>
                </a:solidFill>
              </a:rPr>
              <a:t>Align with clients’ “sensitivities” (M. Eigen, </a:t>
            </a:r>
            <a:r>
              <a:rPr lang="en-US" sz="2800" i="1" dirty="0" smtClean="0">
                <a:solidFill>
                  <a:prstClr val="black"/>
                </a:solidFill>
              </a:rPr>
              <a:t>The Sensitive Self):</a:t>
            </a:r>
            <a:r>
              <a:rPr lang="en-US" sz="2800" dirty="0" smtClean="0">
                <a:solidFill>
                  <a:prstClr val="black"/>
                </a:solidFill>
              </a:rPr>
              <a:t> their unique wounds, protectors, and wisdom</a:t>
            </a:r>
          </a:p>
          <a:p>
            <a:pPr marL="228600" indent="-228600">
              <a:buFont typeface="Arial" panose="020B0604020202020204" pitchFamily="34" charset="0"/>
              <a:buChar char="•"/>
            </a:pPr>
            <a:r>
              <a:rPr lang="en-US" sz="2800" dirty="0" smtClean="0">
                <a:solidFill>
                  <a:prstClr val="black"/>
                </a:solidFill>
              </a:rPr>
              <a:t>Conceptualization </a:t>
            </a:r>
            <a:r>
              <a:rPr lang="en-US" sz="2800" dirty="0">
                <a:solidFill>
                  <a:prstClr val="black"/>
                </a:solidFill>
              </a:rPr>
              <a:t>supports head and heart</a:t>
            </a:r>
          </a:p>
          <a:p>
            <a:endParaRPr lang="en-US" sz="2800" dirty="0">
              <a:solidFill>
                <a:prstClr val="black"/>
              </a:solidFill>
            </a:endParaRPr>
          </a:p>
          <a:p>
            <a:pPr marL="228600" lvl="0" indent="-228600">
              <a:buFont typeface="Arial" panose="020B0604020202020204" pitchFamily="34" charset="0"/>
              <a:buChar char="•"/>
            </a:pPr>
            <a:endParaRPr lang="en-US" sz="2600" dirty="0">
              <a:solidFill>
                <a:prstClr val="black"/>
              </a:solidFill>
            </a:endParaRPr>
          </a:p>
          <a:p>
            <a:pPr lvl="1"/>
            <a:endParaRPr lang="en-US" sz="2400" dirty="0" smtClean="0">
              <a:solidFill>
                <a:prstClr val="black"/>
              </a:solidFill>
            </a:endParaRPr>
          </a:p>
        </p:txBody>
      </p:sp>
    </p:spTree>
    <p:extLst>
      <p:ext uri="{BB962C8B-B14F-4D97-AF65-F5344CB8AC3E}">
        <p14:creationId xmlns:p14="http://schemas.microsoft.com/office/powerpoint/2010/main" val="2800407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627018"/>
            <a:ext cx="10515600" cy="914399"/>
          </a:xfrm>
        </p:spPr>
        <p:txBody>
          <a:bodyPr>
            <a:normAutofit/>
          </a:bodyPr>
          <a:lstStyle/>
          <a:p>
            <a:pPr algn="ctr"/>
            <a:r>
              <a:rPr lang="en-US" sz="4400" b="1" dirty="0" smtClean="0"/>
              <a:t>Intuition and Unconscious</a:t>
            </a:r>
            <a:endParaRPr lang="en-US" sz="4400" b="1" dirty="0"/>
          </a:p>
        </p:txBody>
      </p:sp>
      <p:sp>
        <p:nvSpPr>
          <p:cNvPr id="3" name="Text Placeholder 2"/>
          <p:cNvSpPr>
            <a:spLocks noGrp="1"/>
          </p:cNvSpPr>
          <p:nvPr>
            <p:ph type="body" idx="1"/>
          </p:nvPr>
        </p:nvSpPr>
        <p:spPr>
          <a:xfrm>
            <a:off x="627017" y="1750423"/>
            <a:ext cx="11260183" cy="4271555"/>
          </a:xfrm>
        </p:spPr>
        <p:txBody>
          <a:bodyPr>
            <a:normAutofit/>
          </a:bodyPr>
          <a:lstStyle/>
          <a:p>
            <a:pPr marL="228600" lvl="0" indent="-228600">
              <a:buFont typeface="Arial" panose="020B0604020202020204" pitchFamily="34" charset="0"/>
              <a:buChar char="•"/>
            </a:pPr>
            <a:r>
              <a:rPr lang="en-US" sz="2800" dirty="0" smtClean="0">
                <a:solidFill>
                  <a:prstClr val="black"/>
                </a:solidFill>
              </a:rPr>
              <a:t>From where does clinical intuition emerge?</a:t>
            </a:r>
          </a:p>
          <a:p>
            <a:pPr marL="685800" lvl="1" indent="-228600">
              <a:buFont typeface="Arial" panose="020B0604020202020204" pitchFamily="34" charset="0"/>
              <a:buChar char="•"/>
            </a:pPr>
            <a:endParaRPr lang="en-US" sz="2800" dirty="0" smtClean="0">
              <a:solidFill>
                <a:prstClr val="black"/>
              </a:solidFill>
            </a:endParaRPr>
          </a:p>
          <a:p>
            <a:pPr marL="685800" lvl="1" indent="-228600">
              <a:buFont typeface="Arial" panose="020B0604020202020204" pitchFamily="34" charset="0"/>
              <a:buChar char="•"/>
            </a:pPr>
            <a:endParaRPr lang="en-US" sz="2400" dirty="0">
              <a:solidFill>
                <a:prstClr val="black"/>
              </a:solidFill>
            </a:endParaRPr>
          </a:p>
          <a:p>
            <a:endParaRPr lang="en-US" sz="2800" dirty="0" smtClean="0"/>
          </a:p>
          <a:p>
            <a:r>
              <a:rPr lang="en-US" sz="2800" dirty="0" smtClean="0"/>
              <a:t> </a:t>
            </a:r>
            <a:endParaRPr lang="en-US" sz="2800" dirty="0"/>
          </a:p>
        </p:txBody>
      </p:sp>
    </p:spTree>
    <p:extLst>
      <p:ext uri="{BB962C8B-B14F-4D97-AF65-F5344CB8AC3E}">
        <p14:creationId xmlns:p14="http://schemas.microsoft.com/office/powerpoint/2010/main" val="1753238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627018"/>
            <a:ext cx="10515600" cy="914399"/>
          </a:xfrm>
        </p:spPr>
        <p:txBody>
          <a:bodyPr>
            <a:normAutofit/>
          </a:bodyPr>
          <a:lstStyle/>
          <a:p>
            <a:pPr algn="ctr"/>
            <a:r>
              <a:rPr lang="en-US" sz="4400" b="1" dirty="0" smtClean="0"/>
              <a:t>Intuition and Unconscious</a:t>
            </a:r>
            <a:endParaRPr lang="en-US" sz="4400" b="1" dirty="0"/>
          </a:p>
        </p:txBody>
      </p:sp>
      <p:sp>
        <p:nvSpPr>
          <p:cNvPr id="3" name="Text Placeholder 2"/>
          <p:cNvSpPr>
            <a:spLocks noGrp="1"/>
          </p:cNvSpPr>
          <p:nvPr>
            <p:ph type="body" idx="1"/>
          </p:nvPr>
        </p:nvSpPr>
        <p:spPr>
          <a:xfrm>
            <a:off x="613955" y="1541416"/>
            <a:ext cx="11273246" cy="5316583"/>
          </a:xfrm>
        </p:spPr>
        <p:txBody>
          <a:bodyPr>
            <a:normAutofit fontScale="70000" lnSpcReduction="20000"/>
          </a:bodyPr>
          <a:lstStyle/>
          <a:p>
            <a:pPr marL="228600" lvl="0" indent="-228600">
              <a:buFont typeface="Arial" panose="020B0604020202020204" pitchFamily="34" charset="0"/>
              <a:buChar char="•"/>
            </a:pPr>
            <a:r>
              <a:rPr lang="en-US" sz="4500" dirty="0" smtClean="0">
                <a:solidFill>
                  <a:prstClr val="black"/>
                </a:solidFill>
              </a:rPr>
              <a:t>From where does clinical intuition emerge?</a:t>
            </a:r>
          </a:p>
          <a:p>
            <a:pPr marL="685800" lvl="1" indent="-228600">
              <a:buFont typeface="Arial" panose="020B0604020202020204" pitchFamily="34" charset="0"/>
              <a:buChar char="•"/>
            </a:pPr>
            <a:endParaRPr lang="en-US" sz="2800" dirty="0" smtClean="0">
              <a:solidFill>
                <a:prstClr val="black"/>
              </a:solidFill>
            </a:endParaRPr>
          </a:p>
          <a:p>
            <a:pPr marL="685800" lvl="1" indent="-228600">
              <a:buFont typeface="Arial" panose="020B0604020202020204" pitchFamily="34" charset="0"/>
              <a:buChar char="•"/>
            </a:pPr>
            <a:r>
              <a:rPr lang="en-US" sz="3800" dirty="0" smtClean="0">
                <a:solidFill>
                  <a:prstClr val="black"/>
                </a:solidFill>
              </a:rPr>
              <a:t>Professional training and experience?</a:t>
            </a:r>
          </a:p>
          <a:p>
            <a:pPr marL="685800" lvl="1" indent="-228600">
              <a:buFont typeface="Arial" panose="020B0604020202020204" pitchFamily="34" charset="0"/>
              <a:buChar char="•"/>
            </a:pPr>
            <a:r>
              <a:rPr lang="en-US" sz="3800" dirty="0" smtClean="0">
                <a:solidFill>
                  <a:prstClr val="black"/>
                </a:solidFill>
              </a:rPr>
              <a:t>Life experience?</a:t>
            </a:r>
          </a:p>
          <a:p>
            <a:pPr marL="685800" lvl="1" indent="-228600">
              <a:buFont typeface="Arial" panose="020B0604020202020204" pitchFamily="34" charset="0"/>
              <a:buChar char="•"/>
            </a:pPr>
            <a:r>
              <a:rPr lang="en-US" sz="3800" dirty="0" smtClean="0">
                <a:solidFill>
                  <a:prstClr val="black"/>
                </a:solidFill>
              </a:rPr>
              <a:t>Personal </a:t>
            </a:r>
            <a:r>
              <a:rPr lang="en-US" sz="3800" dirty="0">
                <a:solidFill>
                  <a:prstClr val="black"/>
                </a:solidFill>
              </a:rPr>
              <a:t>unconscious</a:t>
            </a:r>
            <a:r>
              <a:rPr lang="en-US" sz="3800" dirty="0" smtClean="0">
                <a:solidFill>
                  <a:prstClr val="black"/>
                </a:solidFill>
              </a:rPr>
              <a:t>?</a:t>
            </a:r>
          </a:p>
          <a:p>
            <a:pPr marL="685800" lvl="1" indent="-228600">
              <a:buFont typeface="Arial" panose="020B0604020202020204" pitchFamily="34" charset="0"/>
              <a:buChar char="•"/>
            </a:pPr>
            <a:r>
              <a:rPr lang="en-US" sz="3800" dirty="0" smtClean="0">
                <a:solidFill>
                  <a:prstClr val="black"/>
                </a:solidFill>
              </a:rPr>
              <a:t>Energy </a:t>
            </a:r>
            <a:r>
              <a:rPr lang="en-US" sz="3800" dirty="0">
                <a:solidFill>
                  <a:prstClr val="black"/>
                </a:solidFill>
              </a:rPr>
              <a:t>field between client and therapist</a:t>
            </a:r>
            <a:r>
              <a:rPr lang="en-US" sz="3800" dirty="0" smtClean="0">
                <a:solidFill>
                  <a:prstClr val="black"/>
                </a:solidFill>
              </a:rPr>
              <a:t>?</a:t>
            </a:r>
          </a:p>
          <a:p>
            <a:pPr marL="685800" lvl="1" indent="-228600">
              <a:buFont typeface="Arial" panose="020B0604020202020204" pitchFamily="34" charset="0"/>
              <a:buChar char="•"/>
            </a:pPr>
            <a:r>
              <a:rPr lang="en-US" sz="3800" dirty="0" smtClean="0">
                <a:solidFill>
                  <a:prstClr val="black"/>
                </a:solidFill>
              </a:rPr>
              <a:t>Collective </a:t>
            </a:r>
            <a:r>
              <a:rPr lang="en-US" sz="3800" dirty="0">
                <a:solidFill>
                  <a:prstClr val="black"/>
                </a:solidFill>
              </a:rPr>
              <a:t>unconscious? </a:t>
            </a:r>
            <a:endParaRPr lang="en-US" sz="3800" dirty="0" smtClean="0">
              <a:solidFill>
                <a:prstClr val="black"/>
              </a:solidFill>
            </a:endParaRPr>
          </a:p>
          <a:p>
            <a:pPr marL="685800" lvl="1" indent="-228600">
              <a:buFont typeface="Arial" panose="020B0604020202020204" pitchFamily="34" charset="0"/>
              <a:buChar char="•"/>
            </a:pPr>
            <a:r>
              <a:rPr lang="en-US" sz="3800" dirty="0" smtClean="0">
                <a:solidFill>
                  <a:prstClr val="black"/>
                </a:solidFill>
              </a:rPr>
              <a:t>Unknowable boundless other; Ground </a:t>
            </a:r>
            <a:r>
              <a:rPr lang="en-US" sz="3800" dirty="0">
                <a:solidFill>
                  <a:prstClr val="black"/>
                </a:solidFill>
              </a:rPr>
              <a:t>of </a:t>
            </a:r>
            <a:r>
              <a:rPr lang="en-US" sz="3800" dirty="0" smtClean="0">
                <a:solidFill>
                  <a:prstClr val="black"/>
                </a:solidFill>
              </a:rPr>
              <a:t>being; </a:t>
            </a:r>
            <a:r>
              <a:rPr lang="en-US" sz="3800" dirty="0">
                <a:solidFill>
                  <a:prstClr val="black"/>
                </a:solidFill>
              </a:rPr>
              <a:t>“O”? (</a:t>
            </a:r>
            <a:r>
              <a:rPr lang="en-US" sz="3800" dirty="0" err="1">
                <a:solidFill>
                  <a:prstClr val="black"/>
                </a:solidFill>
              </a:rPr>
              <a:t>Bion</a:t>
            </a:r>
            <a:r>
              <a:rPr lang="en-US" sz="3800" dirty="0">
                <a:solidFill>
                  <a:prstClr val="black"/>
                </a:solidFill>
              </a:rPr>
              <a:t> &amp; Eigen</a:t>
            </a:r>
            <a:r>
              <a:rPr lang="en-US" sz="3800" dirty="0" smtClean="0">
                <a:solidFill>
                  <a:prstClr val="black"/>
                </a:solidFill>
              </a:rPr>
              <a:t>)</a:t>
            </a:r>
          </a:p>
          <a:p>
            <a:pPr marL="685800" lvl="1" indent="-228600">
              <a:buFont typeface="Arial" panose="020B0604020202020204" pitchFamily="34" charset="0"/>
              <a:buChar char="•"/>
            </a:pPr>
            <a:r>
              <a:rPr lang="en-US" sz="3800" dirty="0" smtClean="0">
                <a:solidFill>
                  <a:prstClr val="black"/>
                </a:solidFill>
              </a:rPr>
              <a:t>Spirituality?</a:t>
            </a:r>
          </a:p>
          <a:p>
            <a:pPr lvl="1"/>
            <a:r>
              <a:rPr lang="en-US" sz="3800" dirty="0">
                <a:solidFill>
                  <a:prstClr val="black"/>
                </a:solidFill>
              </a:rPr>
              <a:t/>
            </a:r>
            <a:br>
              <a:rPr lang="en-US" sz="3800" dirty="0">
                <a:solidFill>
                  <a:prstClr val="black"/>
                </a:solidFill>
              </a:rPr>
            </a:br>
            <a:r>
              <a:rPr lang="en-US" sz="3100" dirty="0" smtClean="0">
                <a:solidFill>
                  <a:prstClr val="black"/>
                </a:solidFill>
              </a:rPr>
              <a:t>“</a:t>
            </a:r>
            <a:r>
              <a:rPr lang="en-US" sz="3100" dirty="0">
                <a:solidFill>
                  <a:prstClr val="black"/>
                </a:solidFill>
              </a:rPr>
              <a:t>Although we stimulated good feeling in each other, the later belonged to neither of us, or to both. While it occurred within us/between us, it was part of a good-feeling flow that went beyond our relationship. It was part of the basic goodness that supports the world and makes life possible.” (M. Eigen, p. 54, </a:t>
            </a:r>
            <a:r>
              <a:rPr lang="en-US" sz="3100" i="1" dirty="0">
                <a:solidFill>
                  <a:prstClr val="black"/>
                </a:solidFill>
              </a:rPr>
              <a:t>Toxic Nourishment</a:t>
            </a:r>
            <a:r>
              <a:rPr lang="en-US" sz="3100" dirty="0">
                <a:solidFill>
                  <a:prstClr val="black"/>
                </a:solidFill>
              </a:rPr>
              <a:t>) </a:t>
            </a:r>
          </a:p>
          <a:p>
            <a:endParaRPr lang="en-US" sz="2800" dirty="0" smtClean="0"/>
          </a:p>
          <a:p>
            <a:r>
              <a:rPr lang="en-US" sz="2800" dirty="0" smtClean="0"/>
              <a:t> </a:t>
            </a:r>
            <a:endParaRPr lang="en-US" sz="2800" dirty="0"/>
          </a:p>
        </p:txBody>
      </p:sp>
    </p:spTree>
    <p:extLst>
      <p:ext uri="{BB962C8B-B14F-4D97-AF65-F5344CB8AC3E}">
        <p14:creationId xmlns:p14="http://schemas.microsoft.com/office/powerpoint/2010/main" val="3697117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TotalTime>
  <Words>1278</Words>
  <Application>Microsoft Office PowerPoint</Application>
  <PresentationFormat>Widescreen</PresentationFormat>
  <Paragraphs>89</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Co-creating with the Rhythms and Dialectics in Psychotherapy  Rick Johnson, Ph.D.   </vt:lpstr>
      <vt:lpstr>Conceptual Framework</vt:lpstr>
      <vt:lpstr>Constant Conjunctions</vt:lpstr>
      <vt:lpstr>Constant Conjunctions: Life Rhythms</vt:lpstr>
      <vt:lpstr>PowerPoint Presentation</vt:lpstr>
      <vt:lpstr>Conscious-Unconscious: Clients</vt:lpstr>
      <vt:lpstr>Conscious-Unconscious: Therapists</vt:lpstr>
      <vt:lpstr>Intuition and Unconscious</vt:lpstr>
      <vt:lpstr>Intuition and Unconscious</vt:lpstr>
      <vt:lpstr>Intentionally Engaging with Intuition</vt:lpstr>
      <vt:lpstr>Experiential Activity  </vt:lpstr>
      <vt:lpstr>Selected References </vt:lpstr>
    </vt:vector>
  </TitlesOfParts>
  <Company>Portland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Aligning with Clients’ Sensitivities:  Parts Work and Use of Self  Rick Johnson, Ph.D.</dc:title>
  <dc:creator>Patrick Johnson</dc:creator>
  <cp:lastModifiedBy>Patrick Johnson</cp:lastModifiedBy>
  <cp:revision>44</cp:revision>
  <cp:lastPrinted>2017-10-29T20:16:19Z</cp:lastPrinted>
  <dcterms:created xsi:type="dcterms:W3CDTF">2016-10-30T21:32:36Z</dcterms:created>
  <dcterms:modified xsi:type="dcterms:W3CDTF">2017-10-30T16:13:18Z</dcterms:modified>
</cp:coreProperties>
</file>