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4"/>
    <p:restoredTop sz="86288"/>
  </p:normalViewPr>
  <p:slideViewPr>
    <p:cSldViewPr snapToGrid="0" snapToObjects="1" showGuides="1">
      <p:cViewPr>
        <p:scale>
          <a:sx n="96" d="100"/>
          <a:sy n="96" d="100"/>
        </p:scale>
        <p:origin x="1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B7CB-E003-FB4D-9890-235E75397EC1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B34BC-EEEA-0349-9C77-8D8F2A7AF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32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62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9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34BC-EEEA-0349-9C77-8D8F2A7AF7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http://www.lgbthealtheducation.org/wp-content/uploads/2016/11/Providing-Mental-Health-Care-for-Youth-with-Non-Binary-Gender-Identities.pdf" TargetMode="External"/><Relationship Id="rId5" Type="http://schemas.openxmlformats.org/officeDocument/2006/relationships/hyperlink" Target="http://www.transstudent.org/pronouns101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Affirmative Treatment for Transgender Adolescents in Gender-Specific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023701"/>
          </a:xfrm>
        </p:spPr>
        <p:txBody>
          <a:bodyPr>
            <a:normAutofit/>
          </a:bodyPr>
          <a:lstStyle/>
          <a:p>
            <a:r>
              <a:rPr lang="en-US" dirty="0" smtClean="0"/>
              <a:t>Lindsay C. Webster, Ph.D., LPC, LSC, NCC</a:t>
            </a:r>
          </a:p>
          <a:p>
            <a:r>
              <a:rPr lang="en-US" dirty="0" smtClean="0"/>
              <a:t>Eric C. Dafoe, Ph.D., LPC-Intern, </a:t>
            </a:r>
            <a:r>
              <a:rPr lang="en-US" dirty="0"/>
              <a:t>L</a:t>
            </a:r>
            <a:r>
              <a:rPr lang="en-US" dirty="0" smtClean="0"/>
              <a:t>SC, NCC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Gender Affirmative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Mental Health Clinicians in Gender-Affirmation Process </a:t>
            </a:r>
          </a:p>
          <a:p>
            <a:pPr lvl="1"/>
            <a:r>
              <a:rPr lang="en-US" dirty="0" smtClean="0"/>
              <a:t>Encourage gender identity discovery and adjustment</a:t>
            </a:r>
          </a:p>
          <a:p>
            <a:pPr lvl="1"/>
            <a:r>
              <a:rPr lang="en-US" dirty="0" smtClean="0"/>
              <a:t>Present appropriate non-medical and medical strategies for gender affirmation</a:t>
            </a:r>
          </a:p>
          <a:p>
            <a:pPr lvl="1"/>
            <a:r>
              <a:rPr lang="en-US" dirty="0" smtClean="0"/>
              <a:t>Consult with client in making fully informed decisions regarding their gender-affirmation process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(relevant options, risk/benefits, arrange suitable referrals for care, </a:t>
            </a:r>
            <a:r>
              <a:rPr lang="en-US" dirty="0" err="1" smtClean="0">
                <a:sym typeface="Wingdings"/>
              </a:rPr>
              <a:t>etc</a:t>
            </a:r>
            <a:r>
              <a:rPr lang="mr-IN" dirty="0" smtClean="0">
                <a:sym typeface="Wingdings"/>
              </a:rPr>
              <a:t>…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15741" y="5932968"/>
            <a:ext cx="55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(National LGBT Health Education </a:t>
            </a:r>
            <a:r>
              <a:rPr lang="en-US" dirty="0" smtClean="0"/>
              <a:t>Center,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5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Gender Affirmative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Therapy Missteps</a:t>
            </a:r>
          </a:p>
          <a:p>
            <a:pPr lvl="1"/>
            <a:r>
              <a:rPr lang="en-US" dirty="0" smtClean="0"/>
              <a:t>Education burdening</a:t>
            </a:r>
          </a:p>
          <a:p>
            <a:pPr lvl="1"/>
            <a:r>
              <a:rPr lang="en-US" dirty="0" smtClean="0"/>
              <a:t>Gender inflation</a:t>
            </a:r>
          </a:p>
          <a:p>
            <a:pPr lvl="1"/>
            <a:r>
              <a:rPr lang="en-US" dirty="0" smtClean="0"/>
              <a:t>Gender narrowing</a:t>
            </a:r>
          </a:p>
          <a:p>
            <a:pPr lvl="1"/>
            <a:r>
              <a:rPr lang="en-US" dirty="0" smtClean="0"/>
              <a:t>Gender avoidance</a:t>
            </a:r>
          </a:p>
          <a:p>
            <a:pPr lvl="1"/>
            <a:r>
              <a:rPr lang="en-US" dirty="0" smtClean="0"/>
              <a:t>Gender generalizing</a:t>
            </a:r>
          </a:p>
          <a:p>
            <a:pPr lvl="1"/>
            <a:r>
              <a:rPr lang="en-US" dirty="0" smtClean="0"/>
              <a:t>Gender repairing</a:t>
            </a:r>
          </a:p>
          <a:p>
            <a:pPr lvl="1"/>
            <a:r>
              <a:rPr lang="en-US" dirty="0" smtClean="0"/>
              <a:t>Gender </a:t>
            </a:r>
            <a:r>
              <a:rPr lang="en-US" dirty="0" err="1" smtClean="0"/>
              <a:t>pathologizing</a:t>
            </a:r>
            <a:endParaRPr lang="en-US" dirty="0" smtClean="0"/>
          </a:p>
          <a:p>
            <a:pPr lvl="1"/>
            <a:r>
              <a:rPr lang="en-US" dirty="0" smtClean="0"/>
              <a:t>Gate-keeping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5741" y="5932968"/>
            <a:ext cx="55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Mizock</a:t>
            </a:r>
            <a:r>
              <a:rPr lang="en-US" dirty="0" smtClean="0"/>
              <a:t> &amp; Lundquist, 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3989" y="397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9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Unique Challenges in </a:t>
            </a:r>
            <a:br>
              <a:rPr lang="en-US" dirty="0" smtClean="0"/>
            </a:br>
            <a:r>
              <a:rPr lang="en-US" dirty="0" smtClean="0"/>
              <a:t>Gender-Specific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session</a:t>
            </a:r>
          </a:p>
          <a:p>
            <a:r>
              <a:rPr lang="en-US" dirty="0" smtClean="0"/>
              <a:t>Mental health treatment</a:t>
            </a:r>
          </a:p>
          <a:p>
            <a:r>
              <a:rPr lang="en-US" dirty="0" smtClean="0"/>
              <a:t>Mental health treatment with family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53989" y="397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6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Unique Challenges in </a:t>
            </a:r>
            <a:br>
              <a:rPr lang="en-US" dirty="0" smtClean="0"/>
            </a:br>
            <a:r>
              <a:rPr lang="en-US" dirty="0" smtClean="0"/>
              <a:t>Gender-Specific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support</a:t>
            </a:r>
          </a:p>
          <a:p>
            <a:pPr lvl="1"/>
            <a:r>
              <a:rPr lang="en-US" dirty="0" smtClean="0"/>
              <a:t>Train staff </a:t>
            </a:r>
          </a:p>
          <a:p>
            <a:pPr lvl="1"/>
            <a:r>
              <a:rPr lang="en-US" dirty="0" smtClean="0"/>
              <a:t>Affirmative language</a:t>
            </a:r>
          </a:p>
          <a:p>
            <a:pPr lvl="1"/>
            <a:r>
              <a:rPr lang="en-US" dirty="0" smtClean="0"/>
              <a:t>Gender-inclusive restroom facilities</a:t>
            </a:r>
          </a:p>
          <a:p>
            <a:pPr lvl="1"/>
            <a:r>
              <a:rPr lang="en-US" dirty="0" smtClean="0"/>
              <a:t>Materials and resources inclusive of gender diversity</a:t>
            </a:r>
          </a:p>
          <a:p>
            <a:pPr lvl="1"/>
            <a:r>
              <a:rPr lang="en-US" dirty="0" smtClean="0"/>
              <a:t>Non-discrimination policies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3989" y="397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3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Unique Challenges in </a:t>
            </a:r>
            <a:br>
              <a:rPr lang="en-US" dirty="0" smtClean="0"/>
            </a:br>
            <a:r>
              <a:rPr lang="en-US" dirty="0" smtClean="0"/>
              <a:t>Gender-Specific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DSM Gender Dysphoria: 302.85</a:t>
            </a:r>
          </a:p>
          <a:p>
            <a:pPr lvl="1"/>
            <a:r>
              <a:rPr lang="en-US" dirty="0" smtClean="0"/>
              <a:t>Presence of clinical distress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53989" y="397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4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Unique Challenges in </a:t>
            </a:r>
            <a:br>
              <a:rPr lang="en-US" dirty="0" smtClean="0"/>
            </a:br>
            <a:r>
              <a:rPr lang="en-US" dirty="0" smtClean="0"/>
              <a:t>Gender-Specific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ALGBTIC Competencies</a:t>
            </a:r>
          </a:p>
          <a:p>
            <a:pPr lvl="1"/>
            <a:r>
              <a:rPr lang="en-US" dirty="0" smtClean="0"/>
              <a:t>Counselor refrains from attempting to change/alter client’s gender identity</a:t>
            </a:r>
          </a:p>
          <a:p>
            <a:pPr lvl="1"/>
            <a:r>
              <a:rPr lang="en-US" dirty="0" smtClean="0"/>
              <a:t>Client’s primary concern may not be related to their gender identity</a:t>
            </a:r>
          </a:p>
          <a:p>
            <a:pPr lvl="1"/>
            <a:r>
              <a:rPr lang="en-US" dirty="0" smtClean="0"/>
              <a:t>Counselor maintains awareness of effective approaches when working with transgender populations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53989" y="397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14263" y="5932968"/>
            <a:ext cx="220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(ALGBTIC,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0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313114" cy="3638763"/>
          </a:xfrm>
        </p:spPr>
        <p:txBody>
          <a:bodyPr>
            <a:normAutofit fontScale="6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ALGBTIC. (2010). American Counseling Association competencies for counseling with transgender clients. </a:t>
            </a:r>
            <a:r>
              <a:rPr lang="en-US" i="1" dirty="0" smtClean="0"/>
              <a:t>Journal of LGBT Issues in Counseling, 4</a:t>
            </a:r>
            <a:r>
              <a:rPr lang="en-US" dirty="0" smtClean="0"/>
              <a:t>(3), 135-159.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smtClean="0"/>
              <a:t>Glynn, T. R., </a:t>
            </a:r>
            <a:r>
              <a:rPr lang="en-US" dirty="0" err="1" smtClean="0"/>
              <a:t>Gamarel</a:t>
            </a:r>
            <a:r>
              <a:rPr lang="en-US" dirty="0" smtClean="0"/>
              <a:t>, K. E., </a:t>
            </a:r>
            <a:r>
              <a:rPr lang="en-US" dirty="0" err="1" smtClean="0"/>
              <a:t>Kahler</a:t>
            </a:r>
            <a:r>
              <a:rPr lang="en-US" dirty="0" smtClean="0"/>
              <a:t>, C. W., Iwamoto, M., </a:t>
            </a:r>
            <a:r>
              <a:rPr lang="en-US" dirty="0" err="1" smtClean="0"/>
              <a:t>Operario</a:t>
            </a:r>
            <a:r>
              <a:rPr lang="en-US" dirty="0" smtClean="0"/>
              <a:t>, D., &amp; </a:t>
            </a:r>
            <a:r>
              <a:rPr lang="en-US" dirty="0" err="1" smtClean="0"/>
              <a:t>Nemoto</a:t>
            </a:r>
            <a:r>
              <a:rPr lang="en-US" dirty="0" smtClean="0"/>
              <a:t>, T. (2016). The role of gender affirmation in psychological well-being among transgender women. </a:t>
            </a:r>
            <a:r>
              <a:rPr lang="en-US" i="1" dirty="0" smtClean="0"/>
              <a:t>Psychology of Sexual Orientation and Gender Diversity, 3</a:t>
            </a:r>
            <a:r>
              <a:rPr lang="en-US" dirty="0" smtClean="0"/>
              <a:t>(3), 336-344.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smtClean="0"/>
              <a:t>GLSEN. (2015). </a:t>
            </a:r>
            <a:r>
              <a:rPr lang="en-US" i="1" dirty="0" smtClean="0"/>
              <a:t>The 2015 national school climate survey: Executive summary. </a:t>
            </a:r>
            <a:r>
              <a:rPr lang="en-US" dirty="0"/>
              <a:t>Retrieved from </a:t>
            </a:r>
            <a:r>
              <a:rPr lang="en-US" dirty="0">
                <a:hlinkClick r:id="rId2" invalidUrl="https://www.glsen.org/sites/default/files/GLSEN 2015 National School Climate Survey %28NSCS%29 - Executive Summary.pdf"/>
              </a:rPr>
              <a:t>https://www.glsen.org/sites/default/files/GLSEN%202015%20National%20School%20Climate%20Survey%20%28NSCS%29%20-%</a:t>
            </a:r>
            <a:r>
              <a:rPr lang="en-US" dirty="0" smtClean="0">
                <a:hlinkClick r:id="rId3" invalidUrl="https://www.glsen.org/sites/default/files/GLSEN 2015 National School Climate Survey %28NSCS%29 - Executive Summary.pdf"/>
              </a:rPr>
              <a:t>20Executive%20Summary.pdf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err="1" smtClean="0"/>
              <a:t>Mizock</a:t>
            </a:r>
            <a:r>
              <a:rPr lang="en-US" dirty="0" smtClean="0"/>
              <a:t>, L., &amp; Lundquist, C. (2016). Missteps in psychotherapy with transgender clients: Promoting gender sensitivity in counseling and psychological practice. </a:t>
            </a:r>
            <a:r>
              <a:rPr lang="en-US" i="1" dirty="0" smtClean="0"/>
              <a:t>Psychology of Sexual Orientation and Gender Diversity, 3</a:t>
            </a:r>
            <a:r>
              <a:rPr lang="en-US" dirty="0" smtClean="0"/>
              <a:t>(2), 148-155.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smtClean="0"/>
              <a:t>National </a:t>
            </a:r>
            <a:r>
              <a:rPr lang="en-US" dirty="0"/>
              <a:t>LGBT Health Education </a:t>
            </a:r>
            <a:r>
              <a:rPr lang="en-US" dirty="0" smtClean="0"/>
              <a:t>Center. (2017). </a:t>
            </a:r>
            <a:r>
              <a:rPr lang="en-US" i="1" dirty="0" smtClean="0"/>
              <a:t>Providing mental health care for youth with non-binary gender identities. </a:t>
            </a:r>
            <a:r>
              <a:rPr lang="en-US" dirty="0"/>
              <a:t>Retrieved from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www.lgbthealtheducation.org/wp-content/uploads/2016/11/Providing-Mental-Health-Care-for-Youth-with-Non-Binary-Gender-Identities.pdf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err="1"/>
              <a:t>Reisner</a:t>
            </a:r>
            <a:r>
              <a:rPr lang="en-US" dirty="0"/>
              <a:t> </a:t>
            </a:r>
            <a:r>
              <a:rPr lang="en-US" dirty="0" smtClean="0"/>
              <a:t>S. L., </a:t>
            </a:r>
            <a:r>
              <a:rPr lang="en-US" dirty="0"/>
              <a:t>White </a:t>
            </a:r>
            <a:r>
              <a:rPr lang="en-US" dirty="0" err="1" smtClean="0"/>
              <a:t>Hughto</a:t>
            </a:r>
            <a:r>
              <a:rPr lang="en-US" dirty="0" smtClean="0"/>
              <a:t>, J. M., </a:t>
            </a:r>
            <a:r>
              <a:rPr lang="en-US" dirty="0" err="1" smtClean="0"/>
              <a:t>Gamarel</a:t>
            </a:r>
            <a:r>
              <a:rPr lang="en-US" dirty="0" smtClean="0"/>
              <a:t>, K. E., </a:t>
            </a:r>
            <a:r>
              <a:rPr lang="en-US" dirty="0" err="1" smtClean="0"/>
              <a:t>Keuroghlian</a:t>
            </a:r>
            <a:r>
              <a:rPr lang="en-US" dirty="0" smtClean="0"/>
              <a:t>, A. S., </a:t>
            </a:r>
            <a:r>
              <a:rPr lang="en-US" dirty="0" err="1" smtClean="0"/>
              <a:t>Mizock</a:t>
            </a:r>
            <a:r>
              <a:rPr lang="en-US" dirty="0" smtClean="0"/>
              <a:t>, L., </a:t>
            </a:r>
            <a:r>
              <a:rPr lang="en-US" dirty="0" err="1" smtClean="0"/>
              <a:t>Pachankis</a:t>
            </a:r>
            <a:r>
              <a:rPr lang="en-US" dirty="0" smtClean="0"/>
              <a:t>, J. E</a:t>
            </a:r>
            <a:r>
              <a:rPr lang="en-US" dirty="0"/>
              <a:t>. </a:t>
            </a:r>
            <a:r>
              <a:rPr lang="en-US" dirty="0" smtClean="0"/>
              <a:t>(2016). Discriminatory </a:t>
            </a:r>
            <a:r>
              <a:rPr lang="en-US" dirty="0"/>
              <a:t>experiences associated with posttraumatic stress disorder symptoms among transgender adults. </a:t>
            </a:r>
            <a:r>
              <a:rPr lang="en-US" i="1" dirty="0" smtClean="0"/>
              <a:t>Journal of Counseling Psychology, 63</a:t>
            </a:r>
            <a:r>
              <a:rPr lang="en-US" dirty="0" smtClean="0"/>
              <a:t>(5), 509-519. 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smtClean="0"/>
              <a:t>Riley, E. A., </a:t>
            </a:r>
            <a:r>
              <a:rPr lang="en-US" dirty="0" err="1" smtClean="0"/>
              <a:t>Sitharthan</a:t>
            </a:r>
            <a:r>
              <a:rPr lang="en-US" dirty="0" smtClean="0"/>
              <a:t>, G., </a:t>
            </a:r>
            <a:r>
              <a:rPr lang="en-US" dirty="0"/>
              <a:t>Clemson</a:t>
            </a:r>
            <a:r>
              <a:rPr lang="en-US" dirty="0" smtClean="0"/>
              <a:t>, L., </a:t>
            </a:r>
            <a:r>
              <a:rPr lang="en-US" dirty="0"/>
              <a:t>&amp; </a:t>
            </a:r>
            <a:r>
              <a:rPr lang="en-US" dirty="0" smtClean="0"/>
              <a:t>Diamond, M. (2013). </a:t>
            </a:r>
            <a:r>
              <a:rPr lang="en-US" dirty="0" err="1" smtClean="0"/>
              <a:t>Recognising</a:t>
            </a:r>
            <a:r>
              <a:rPr lang="en-US" dirty="0" smtClean="0"/>
              <a:t> the needs of gender-variant children and their parents. </a:t>
            </a:r>
            <a:r>
              <a:rPr lang="en-US" i="1" dirty="0" smtClean="0"/>
              <a:t>Sex Education, 13</a:t>
            </a:r>
            <a:r>
              <a:rPr lang="en-US" dirty="0" smtClean="0"/>
              <a:t>(6), 644-659.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smtClean="0"/>
              <a:t>Trans Student Educational Resources. (2017). </a:t>
            </a:r>
            <a:r>
              <a:rPr lang="en-US" i="1" dirty="0" smtClean="0"/>
              <a:t>Gender pronouns.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www.transstudent.org/pronouns101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b="0" dirty="0" smtClean="0"/>
              <a:t>Transgender</a:t>
            </a:r>
            <a:br>
              <a:rPr lang="en-US" sz="2000" b="0" dirty="0" smtClean="0"/>
            </a:br>
            <a:r>
              <a:rPr lang="en-US" sz="2000" b="0" dirty="0"/>
              <a:t>	</a:t>
            </a:r>
            <a:r>
              <a:rPr lang="en-US" sz="2000" b="0" dirty="0" smtClean="0"/>
              <a:t>Cisgender</a:t>
            </a:r>
            <a:br>
              <a:rPr lang="en-US" sz="2000" b="0" dirty="0" smtClean="0"/>
            </a:br>
            <a:r>
              <a:rPr lang="en-US" sz="2000" b="0" dirty="0"/>
              <a:t>	</a:t>
            </a:r>
            <a:r>
              <a:rPr lang="en-US" sz="2000" b="0" dirty="0" smtClean="0"/>
              <a:t>Genderqueer</a:t>
            </a:r>
            <a:br>
              <a:rPr lang="en-US" sz="2000" b="0" dirty="0" smtClean="0"/>
            </a:br>
            <a:r>
              <a:rPr lang="en-US" sz="2000" b="0" dirty="0"/>
              <a:t>	</a:t>
            </a:r>
            <a:r>
              <a:rPr lang="en-US" sz="2000" b="0" dirty="0" err="1" smtClean="0"/>
              <a:t>Agender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/>
              <a:t>	</a:t>
            </a:r>
            <a:r>
              <a:rPr lang="en-US" sz="2000" b="0" dirty="0" smtClean="0"/>
              <a:t>Gender-Specific Programs</a:t>
            </a:r>
            <a:endParaRPr lang="en-US" sz="2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000" y="2286000"/>
            <a:ext cx="48803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Facing </a:t>
            </a:r>
            <a:br>
              <a:rPr lang="en-US" dirty="0" smtClean="0"/>
            </a:br>
            <a:r>
              <a:rPr lang="en-US" dirty="0" smtClean="0"/>
              <a:t>Transgender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victimization &amp; discrimination of transgender students</a:t>
            </a:r>
          </a:p>
          <a:p>
            <a:pPr lvl="1"/>
            <a:r>
              <a:rPr lang="en-US" dirty="0" smtClean="0"/>
              <a:t>School experiences</a:t>
            </a:r>
          </a:p>
          <a:p>
            <a:pPr lvl="1"/>
            <a:r>
              <a:rPr lang="en-US" dirty="0" smtClean="0"/>
              <a:t>Effects of victimization &amp; discrimination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8940" y="6039293"/>
            <a:ext cx="232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(GLSEN,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4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Facing </a:t>
            </a:r>
            <a:br>
              <a:rPr lang="en-US" dirty="0" smtClean="0"/>
            </a:br>
            <a:r>
              <a:rPr lang="en-US" dirty="0" smtClean="0"/>
              <a:t>Transgender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associated with higher PTSD </a:t>
            </a:r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Higher daily levels of discrimination</a:t>
            </a:r>
          </a:p>
          <a:p>
            <a:pPr lvl="1"/>
            <a:r>
              <a:rPr lang="en-US" dirty="0" smtClean="0"/>
              <a:t>Social gender transition</a:t>
            </a:r>
          </a:p>
          <a:p>
            <a:pPr lvl="1"/>
            <a:r>
              <a:rPr lang="en-US" dirty="0" smtClean="0"/>
              <a:t>High visual gender non-conformity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058939" y="6039293"/>
            <a:ext cx="27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Reisner</a:t>
            </a:r>
            <a:r>
              <a:rPr lang="en-US" dirty="0"/>
              <a:t> et al., 2016)</a:t>
            </a:r>
          </a:p>
        </p:txBody>
      </p:sp>
    </p:spTree>
    <p:extLst>
      <p:ext uri="{BB962C8B-B14F-4D97-AF65-F5344CB8AC3E}">
        <p14:creationId xmlns:p14="http://schemas.microsoft.com/office/powerpoint/2010/main" val="34323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Facing </a:t>
            </a:r>
            <a:br>
              <a:rPr lang="en-US" dirty="0" smtClean="0"/>
            </a:br>
            <a:r>
              <a:rPr lang="en-US" dirty="0" smtClean="0"/>
              <a:t>Transgender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 Use, Suicidality, &amp; Homelessness</a:t>
            </a:r>
          </a:p>
          <a:p>
            <a:pPr lvl="1"/>
            <a:r>
              <a:rPr lang="en-US" dirty="0" smtClean="0"/>
              <a:t>35% reported using substances to cope with mistreatment related to gender non-conformity</a:t>
            </a:r>
          </a:p>
          <a:p>
            <a:pPr lvl="1"/>
            <a:r>
              <a:rPr lang="en-US" dirty="0" smtClean="0"/>
              <a:t>Transgender youth reported 3x suicidal ideation and 4x more likely to attempt suicide</a:t>
            </a:r>
          </a:p>
          <a:p>
            <a:pPr lvl="1"/>
            <a:r>
              <a:rPr lang="en-US" dirty="0" smtClean="0"/>
              <a:t>Many reported homelessness and/or expulsion from home after disclosing their gender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5741" y="5932968"/>
            <a:ext cx="55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(National LGBT </a:t>
            </a:r>
            <a:r>
              <a:rPr lang="en-US" smtClean="0"/>
              <a:t>Health Education Center</a:t>
            </a:r>
            <a:r>
              <a:rPr lang="en-US" dirty="0" smtClean="0"/>
              <a:t>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7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of Gender-Variant Children</a:t>
            </a:r>
          </a:p>
          <a:p>
            <a:pPr lvl="1"/>
            <a:r>
              <a:rPr lang="en-US" dirty="0" smtClean="0"/>
              <a:t>Able to discuss gender-related issues with parents</a:t>
            </a:r>
          </a:p>
          <a:p>
            <a:pPr lvl="1"/>
            <a:r>
              <a:rPr lang="en-US" dirty="0" smtClean="0"/>
              <a:t>Have access to information</a:t>
            </a:r>
          </a:p>
          <a:p>
            <a:pPr lvl="1"/>
            <a:r>
              <a:rPr lang="en-US" dirty="0" smtClean="0"/>
              <a:t>Validation for their gender variance</a:t>
            </a:r>
            <a:endParaRPr lang="en-US" dirty="0"/>
          </a:p>
          <a:p>
            <a:pPr lvl="1"/>
            <a:r>
              <a:rPr lang="en-US" dirty="0" smtClean="0"/>
              <a:t>Acceptance &amp; respect from persons in schools, family, and peers</a:t>
            </a:r>
          </a:p>
          <a:p>
            <a:pPr lvl="1"/>
            <a:r>
              <a:rPr lang="en-US" dirty="0" smtClean="0"/>
              <a:t>Permission to make own choices (friends, clothes, activities, preferred pronouns)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5741" y="5932968"/>
            <a:ext cx="55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(Riley, </a:t>
            </a:r>
            <a:r>
              <a:rPr lang="en-US" dirty="0" err="1"/>
              <a:t>Sitharthan</a:t>
            </a:r>
            <a:r>
              <a:rPr lang="en-US" dirty="0"/>
              <a:t>, Clemson, &amp; Diamond, 2013)</a:t>
            </a:r>
          </a:p>
        </p:txBody>
      </p:sp>
    </p:spTree>
    <p:extLst>
      <p:ext uri="{BB962C8B-B14F-4D97-AF65-F5344CB8AC3E}">
        <p14:creationId xmlns:p14="http://schemas.microsoft.com/office/powerpoint/2010/main" val="101648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 affirmation for transgender women</a:t>
            </a:r>
          </a:p>
          <a:p>
            <a:pPr lvl="1"/>
            <a:r>
              <a:rPr lang="en-US" dirty="0" smtClean="0"/>
              <a:t>Gender identity affirmation from psychological and familial support is a protective factor for psychological well-being, lower depression, and higher self-esteem</a:t>
            </a:r>
          </a:p>
          <a:p>
            <a:pPr lvl="1"/>
            <a:r>
              <a:rPr lang="en-US" dirty="0" smtClean="0"/>
              <a:t>Gender identity affirmation from medical support is a protective factor with self-esteem</a:t>
            </a:r>
          </a:p>
          <a:p>
            <a:pPr lvl="1"/>
            <a:r>
              <a:rPr lang="en-US" dirty="0" smtClean="0"/>
              <a:t>A priority placed on affirmation from medical support over other types of support may increase pressure to engage in risky behaviors</a:t>
            </a:r>
          </a:p>
          <a:p>
            <a:pPr lvl="1"/>
            <a:r>
              <a:rPr lang="en-US" dirty="0" smtClean="0"/>
              <a:t>Supportive family members contribute to better mental health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15741" y="5932968"/>
            <a:ext cx="55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(Glynn et al.,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6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ender Affirmative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Honor gender identity and expression</a:t>
            </a:r>
          </a:p>
          <a:p>
            <a:r>
              <a:rPr lang="en-US" dirty="0" smtClean="0"/>
              <a:t>Reduce internalized transphobia</a:t>
            </a:r>
          </a:p>
          <a:p>
            <a:r>
              <a:rPr lang="en-US" dirty="0" smtClean="0"/>
              <a:t>Improve body image</a:t>
            </a:r>
          </a:p>
          <a:p>
            <a:r>
              <a:rPr lang="en-US" dirty="0" smtClean="0"/>
              <a:t>Normalize gender minority stress</a:t>
            </a:r>
          </a:p>
          <a:p>
            <a:r>
              <a:rPr lang="en-US" dirty="0" smtClean="0"/>
              <a:t>Facilitate emotional awareness and regulation</a:t>
            </a:r>
          </a:p>
          <a:p>
            <a:r>
              <a:rPr lang="en-US" dirty="0" smtClean="0"/>
              <a:t>Foster assertive communication</a:t>
            </a:r>
          </a:p>
          <a:p>
            <a:r>
              <a:rPr lang="en-US" dirty="0" smtClean="0"/>
              <a:t>Validate unique strengths</a:t>
            </a:r>
          </a:p>
          <a:p>
            <a:r>
              <a:rPr lang="en-US" dirty="0" smtClean="0"/>
              <a:t>Empower person to form supportive relationships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15741" y="5932968"/>
            <a:ext cx="55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(National LGBT Health Education </a:t>
            </a:r>
            <a:r>
              <a:rPr lang="en-US" dirty="0" smtClean="0"/>
              <a:t>Center,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7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47581"/>
              </p:ext>
            </p:extLst>
          </p:nvPr>
        </p:nvGraphicFramePr>
        <p:xfrm>
          <a:off x="1537244" y="1276250"/>
          <a:ext cx="9139584" cy="325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896"/>
                <a:gridCol w="2284896"/>
                <a:gridCol w="2284896"/>
                <a:gridCol w="2284896"/>
              </a:tblGrid>
              <a:tr h="54186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Gender Pronouns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Subjective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Objective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Possessive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Reflexive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She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Her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Herself</a:t>
                      </a:r>
                      <a:endParaRPr lang="en-US" b="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He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Him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His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Himself</a:t>
                      </a:r>
                      <a:endParaRPr lang="en-US" b="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They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Them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Theirs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Themself</a:t>
                      </a:r>
                      <a:endParaRPr lang="en-US" b="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Ze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Zir</a:t>
                      </a:r>
                      <a:r>
                        <a:rPr lang="en-US" b="0" dirty="0" smtClean="0"/>
                        <a:t>/</a:t>
                      </a:r>
                      <a:r>
                        <a:rPr lang="en-US" b="0" dirty="0" err="1" smtClean="0"/>
                        <a:t>Hir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Zirs</a:t>
                      </a:r>
                      <a:r>
                        <a:rPr lang="en-US" b="0" dirty="0" smtClean="0"/>
                        <a:t>/</a:t>
                      </a:r>
                      <a:r>
                        <a:rPr lang="en-US" b="0" dirty="0" err="1" smtClean="0"/>
                        <a:t>Hirs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Zirself</a:t>
                      </a:r>
                      <a:r>
                        <a:rPr lang="en-US" b="0" dirty="0" smtClean="0"/>
                        <a:t>/</a:t>
                      </a:r>
                      <a:r>
                        <a:rPr lang="en-US" b="0" dirty="0" err="1" smtClean="0"/>
                        <a:t>Hirself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58609" y="5932968"/>
            <a:ext cx="50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mtClean="0"/>
              <a:t>Trans Student Educational Resources,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685</TotalTime>
  <Words>810</Words>
  <Application>Microsoft Macintosh PowerPoint</Application>
  <PresentationFormat>Widescreen</PresentationFormat>
  <Paragraphs>135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Mangal</vt:lpstr>
      <vt:lpstr>Wingdings 2</vt:lpstr>
      <vt:lpstr>Wingdings</vt:lpstr>
      <vt:lpstr>Quotable</vt:lpstr>
      <vt:lpstr>Affirmative Treatment for Transgender Adolescents in Gender-Specific Programs</vt:lpstr>
      <vt:lpstr>Terminology  Transgender  Cisgender  Genderqueer  Agender  Gender-Specific Programs</vt:lpstr>
      <vt:lpstr>Challenges Facing  Transgender Adolescents</vt:lpstr>
      <vt:lpstr>Challenges Facing  Transgender Adolescents</vt:lpstr>
      <vt:lpstr>Challenges Facing  Transgender Adolescents</vt:lpstr>
      <vt:lpstr>Needs</vt:lpstr>
      <vt:lpstr>Needs</vt:lpstr>
      <vt:lpstr>Gender Affirmative Care</vt:lpstr>
      <vt:lpstr>PowerPoint Presentation</vt:lpstr>
      <vt:lpstr>Gender Affirmative Care</vt:lpstr>
      <vt:lpstr>Gender Affirmative Care</vt:lpstr>
      <vt:lpstr>Unique Challenges in  Gender-Specific Programs</vt:lpstr>
      <vt:lpstr>Unique Challenges in  Gender-Specific Programs</vt:lpstr>
      <vt:lpstr>Unique Challenges in  Gender-Specific Programs</vt:lpstr>
      <vt:lpstr>Unique Challenges in  Gender-Specific Programs</vt:lpstr>
      <vt:lpstr>References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Treatment for Transgender Adolescents in Gender-Specific Programs</dc:title>
  <dc:creator>Lindsay Webster</dc:creator>
  <cp:lastModifiedBy>Lindsay Webster</cp:lastModifiedBy>
  <cp:revision>29</cp:revision>
  <dcterms:created xsi:type="dcterms:W3CDTF">2017-11-02T23:36:01Z</dcterms:created>
  <dcterms:modified xsi:type="dcterms:W3CDTF">2017-11-07T23:42:18Z</dcterms:modified>
</cp:coreProperties>
</file>