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56" r:id="rId2"/>
    <p:sldId id="284" r:id="rId3"/>
    <p:sldId id="257" r:id="rId4"/>
    <p:sldId id="289" r:id="rId5"/>
    <p:sldId id="258" r:id="rId6"/>
    <p:sldId id="283" r:id="rId7"/>
    <p:sldId id="259" r:id="rId8"/>
    <p:sldId id="260" r:id="rId9"/>
    <p:sldId id="261" r:id="rId10"/>
    <p:sldId id="265" r:id="rId11"/>
    <p:sldId id="266" r:id="rId12"/>
    <p:sldId id="267" r:id="rId13"/>
    <p:sldId id="263" r:id="rId14"/>
    <p:sldId id="285" r:id="rId15"/>
    <p:sldId id="269" r:id="rId16"/>
    <p:sldId id="270" r:id="rId17"/>
    <p:sldId id="262" r:id="rId18"/>
    <p:sldId id="264" r:id="rId19"/>
    <p:sldId id="271" r:id="rId20"/>
    <p:sldId id="292" r:id="rId21"/>
    <p:sldId id="272" r:id="rId22"/>
    <p:sldId id="273" r:id="rId23"/>
    <p:sldId id="274" r:id="rId24"/>
    <p:sldId id="275" r:id="rId25"/>
    <p:sldId id="290" r:id="rId26"/>
    <p:sldId id="276" r:id="rId27"/>
    <p:sldId id="279" r:id="rId28"/>
    <p:sldId id="280" r:id="rId29"/>
    <p:sldId id="291" r:id="rId30"/>
    <p:sldId id="281" r:id="rId31"/>
    <p:sldId id="282" r:id="rId32"/>
    <p:sldId id="286"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D9B8B9-B44A-4BDD-B8E3-067EF2617462}" type="datetimeFigureOut">
              <a:rPr lang="en-US" smtClean="0"/>
              <a:pPr/>
              <a:t>10/30/2016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DA09-805E-444B-826B-5A40FE7A620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07701-9C0A-4CE8-8FD1-B38BF68EA3A8}" type="datetimeFigureOut">
              <a:rPr lang="en-US" smtClean="0"/>
              <a:pPr/>
              <a:t>10/30/2016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0AE271-8220-46C3-8415-3BF20220D0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Ask about the effects of</a:t>
            </a:r>
            <a:r>
              <a:rPr lang="en-US" sz="2000" baseline="0" dirty="0" smtClean="0"/>
              <a:t> stress on our lives and bodies </a:t>
            </a:r>
            <a:endParaRPr lang="en-US" sz="2000"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both sides</a:t>
            </a:r>
            <a:r>
              <a:rPr lang="en-US" baseline="0" dirty="0" smtClean="0"/>
              <a:t> of body</a:t>
            </a:r>
          </a:p>
          <a:p>
            <a:r>
              <a:rPr lang="en-US" baseline="0" dirty="0" smtClean="0"/>
              <a:t>Use heavy work – joints &amp; muscles</a:t>
            </a:r>
          </a:p>
          <a:p>
            <a:r>
              <a:rPr lang="en-US" baseline="0" dirty="0" smtClean="0"/>
              <a:t>Rhythm</a:t>
            </a:r>
          </a:p>
          <a:p>
            <a:r>
              <a:rPr lang="en-US" baseline="0" dirty="0" smtClean="0"/>
              <a:t>Stretching </a:t>
            </a:r>
          </a:p>
          <a:p>
            <a:r>
              <a:rPr lang="en-US" baseline="0" dirty="0" smtClean="0"/>
              <a:t>Bring to center </a:t>
            </a:r>
          </a:p>
          <a:p>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Music</a:t>
            </a:r>
            <a:r>
              <a:rPr lang="en-US" baseline="0" dirty="0" smtClean="0"/>
              <a:t> shifts mood and </a:t>
            </a:r>
            <a:r>
              <a:rPr lang="en-US" baseline="0" dirty="0" err="1" smtClean="0"/>
              <a:t>chagnes</a:t>
            </a:r>
            <a:r>
              <a:rPr lang="en-US" baseline="0" dirty="0" smtClean="0"/>
              <a:t> focus</a:t>
            </a:r>
          </a:p>
          <a:p>
            <a:r>
              <a:rPr lang="en-US" baseline="0" dirty="0" smtClean="0"/>
              <a:t>Makes body get in rhythm </a:t>
            </a:r>
          </a:p>
          <a:p>
            <a:r>
              <a:rPr lang="en-US" baseline="0" dirty="0" smtClean="0"/>
              <a:t>Rise with </a:t>
            </a:r>
            <a:r>
              <a:rPr lang="en-US" baseline="0" dirty="0" err="1" smtClean="0"/>
              <a:t>musci</a:t>
            </a:r>
            <a:r>
              <a:rPr lang="en-US" baseline="0" dirty="0" smtClean="0"/>
              <a:t>- </a:t>
            </a:r>
          </a:p>
          <a:p>
            <a:r>
              <a:rPr lang="en-US" baseline="0" dirty="0" smtClean="0"/>
              <a:t>Singing- goes to cellular level, </a:t>
            </a:r>
            <a:r>
              <a:rPr lang="en-US" b="1" baseline="0" dirty="0" smtClean="0"/>
              <a:t>breathing a</a:t>
            </a:r>
            <a:r>
              <a:rPr lang="en-US" baseline="0" dirty="0" smtClean="0"/>
              <a:t>nd regulation </a:t>
            </a:r>
          </a:p>
          <a:p>
            <a:r>
              <a:rPr lang="en-US" baseline="0" dirty="0" smtClean="0"/>
              <a:t>Rhythm and beat</a:t>
            </a:r>
          </a:p>
          <a:p>
            <a:r>
              <a:rPr lang="en-US" baseline="0" dirty="0" smtClean="0"/>
              <a:t>Social connection </a:t>
            </a:r>
          </a:p>
          <a:p>
            <a:r>
              <a:rPr lang="en-US" baseline="0" dirty="0" smtClean="0"/>
              <a:t>Chanting- to </a:t>
            </a:r>
            <a:r>
              <a:rPr lang="en-US" baseline="0" dirty="0" err="1" smtClean="0"/>
              <a:t>subcons</a:t>
            </a:r>
            <a:r>
              <a:rPr lang="en-US" baseline="0" dirty="0" smtClean="0"/>
              <a:t> level  * add positive thought to </a:t>
            </a:r>
          </a:p>
          <a:p>
            <a:r>
              <a:rPr lang="en-US" baseline="0" dirty="0" smtClean="0"/>
              <a:t>Use music- add to exercise </a:t>
            </a:r>
          </a:p>
          <a:p>
            <a:r>
              <a:rPr lang="en-US" baseline="0" dirty="0" smtClean="0"/>
              <a:t>Different parts of brain use music- auditory part &amp; movement part</a:t>
            </a:r>
          </a:p>
          <a:p>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Canot</a:t>
            </a:r>
            <a:r>
              <a:rPr lang="en-US" dirty="0" smtClean="0"/>
              <a:t> do these in </a:t>
            </a:r>
            <a:r>
              <a:rPr lang="en-US" dirty="0" err="1" smtClean="0"/>
              <a:t>acutre</a:t>
            </a:r>
            <a:r>
              <a:rPr lang="en-US" dirty="0" smtClean="0"/>
              <a:t> stress- but as you calm </a:t>
            </a:r>
          </a:p>
          <a:p>
            <a:r>
              <a:rPr lang="en-US" dirty="0" smtClean="0"/>
              <a:t>Do as preventative and do ongoing </a:t>
            </a:r>
          </a:p>
          <a:p>
            <a:r>
              <a:rPr lang="en-US" dirty="0" smtClean="0"/>
              <a:t>Better prepares the body</a:t>
            </a:r>
            <a:r>
              <a:rPr lang="en-US" baseline="0" dirty="0" smtClean="0"/>
              <a:t> and brain for handling stress</a:t>
            </a:r>
          </a:p>
          <a:p>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 time you do any of these techniques, you change the brain </a:t>
            </a:r>
            <a:r>
              <a:rPr lang="en-US" dirty="0" err="1" smtClean="0"/>
              <a:t>wiers</a:t>
            </a:r>
            <a:r>
              <a:rPr lang="en-US" baseline="0" dirty="0" smtClean="0"/>
              <a:t> </a:t>
            </a:r>
          </a:p>
          <a:p>
            <a:r>
              <a:rPr lang="en-US" baseline="0" dirty="0" smtClean="0"/>
              <a:t>The more you do them the stronger the connections get and the easier it is do </a:t>
            </a:r>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Others:</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bombarded with stress </a:t>
            </a:r>
          </a:p>
          <a:p>
            <a:r>
              <a:rPr lang="en-US" dirty="0" smtClean="0"/>
              <a:t>Parents</a:t>
            </a:r>
            <a:r>
              <a:rPr lang="en-US" baseline="0" dirty="0" smtClean="0"/>
              <a:t> </a:t>
            </a:r>
          </a:p>
          <a:p>
            <a:r>
              <a:rPr lang="en-US" baseline="0" dirty="0" smtClean="0"/>
              <a:t>Youth  </a:t>
            </a:r>
          </a:p>
          <a:p>
            <a:r>
              <a:rPr lang="en-US" baseline="0" dirty="0" smtClean="0"/>
              <a:t>Professionals </a:t>
            </a:r>
          </a:p>
          <a:p>
            <a:r>
              <a:rPr lang="en-US" baseline="0" dirty="0" smtClean="0"/>
              <a:t>You as a person </a:t>
            </a:r>
          </a:p>
          <a:p>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Action/survival = </a:t>
            </a:r>
            <a:r>
              <a:rPr lang="en-US" dirty="0" err="1" smtClean="0"/>
              <a:t>unconscuous</a:t>
            </a:r>
            <a:r>
              <a:rPr lang="en-US" dirty="0" smtClean="0"/>
              <a:t> </a:t>
            </a:r>
            <a:r>
              <a:rPr lang="en-US" dirty="0" err="1" smtClean="0"/>
              <a:t>beh</a:t>
            </a:r>
            <a:r>
              <a:rPr lang="en-US" baseline="0" dirty="0" smtClean="0"/>
              <a:t> responses </a:t>
            </a:r>
          </a:p>
          <a:p>
            <a:r>
              <a:rPr lang="en-US" baseline="0" dirty="0" smtClean="0"/>
              <a:t>Limbic/</a:t>
            </a:r>
            <a:r>
              <a:rPr lang="en-US" baseline="0" dirty="0" err="1" smtClean="0"/>
              <a:t>emot</a:t>
            </a:r>
            <a:r>
              <a:rPr lang="en-US" baseline="0" dirty="0" smtClean="0"/>
              <a:t>- </a:t>
            </a:r>
            <a:r>
              <a:rPr lang="en-US" baseline="0" dirty="0" err="1" smtClean="0"/>
              <a:t>consc</a:t>
            </a:r>
            <a:r>
              <a:rPr lang="en-US" baseline="0" dirty="0" smtClean="0"/>
              <a:t> and </a:t>
            </a:r>
            <a:r>
              <a:rPr lang="en-US" baseline="0" dirty="0" err="1" smtClean="0"/>
              <a:t>unconsc</a:t>
            </a:r>
            <a:r>
              <a:rPr lang="en-US" baseline="0" dirty="0" smtClean="0"/>
              <a:t>, </a:t>
            </a:r>
            <a:r>
              <a:rPr lang="en-US" baseline="0" dirty="0" err="1" smtClean="0"/>
              <a:t>reation</a:t>
            </a:r>
            <a:r>
              <a:rPr lang="en-US" baseline="0" dirty="0" smtClean="0"/>
              <a:t> </a:t>
            </a:r>
            <a:r>
              <a:rPr lang="en-US" baseline="0" dirty="0" err="1" smtClean="0"/>
              <a:t>learnied</a:t>
            </a:r>
            <a:r>
              <a:rPr lang="en-US" baseline="0" dirty="0" smtClean="0"/>
              <a:t>  in the past +/-  emotional trigger </a:t>
            </a:r>
          </a:p>
          <a:p>
            <a:r>
              <a:rPr lang="en-US" baseline="0" dirty="0" smtClean="0"/>
              <a:t>Thinking brain- cortex = </a:t>
            </a:r>
            <a:r>
              <a:rPr lang="en-US" baseline="0" dirty="0" err="1" smtClean="0"/>
              <a:t>consc</a:t>
            </a:r>
            <a:r>
              <a:rPr lang="en-US" baseline="0" dirty="0" smtClean="0"/>
              <a:t> and self talk </a:t>
            </a:r>
          </a:p>
        </p:txBody>
      </p:sp>
      <p:sp>
        <p:nvSpPr>
          <p:cNvPr id="4" name="Slide Number Placeholder 3"/>
          <p:cNvSpPr>
            <a:spLocks noGrp="1"/>
          </p:cNvSpPr>
          <p:nvPr>
            <p:ph type="sldNum" sz="quarter" idx="10"/>
          </p:nvPr>
        </p:nvSpPr>
        <p:spPr/>
        <p:txBody>
          <a:bodyPr/>
          <a:lstStyle/>
          <a:p>
            <a:fld id="{580AE271-8220-46C3-8415-3BF20220D09F}"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Toes in our shoes – wrinkle</a:t>
            </a:r>
            <a:r>
              <a:rPr lang="en-US" baseline="0" dirty="0" smtClean="0"/>
              <a:t> is socks or rock in shoe </a:t>
            </a:r>
          </a:p>
        </p:txBody>
      </p:sp>
      <p:sp>
        <p:nvSpPr>
          <p:cNvPr id="4" name="Slide Number Placeholder 3"/>
          <p:cNvSpPr>
            <a:spLocks noGrp="1"/>
          </p:cNvSpPr>
          <p:nvPr>
            <p:ph type="sldNum" sz="quarter" idx="10"/>
          </p:nvPr>
        </p:nvSpPr>
        <p:spPr/>
        <p:txBody>
          <a:bodyPr/>
          <a:lstStyle/>
          <a:p>
            <a:fld id="{580AE271-8220-46C3-8415-3BF20220D09F}"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Hold our breathe- within 8 seconds go into fight or flight</a:t>
            </a:r>
          </a:p>
          <a:p>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Taffic</a:t>
            </a:r>
            <a:r>
              <a:rPr lang="en-US" dirty="0" smtClean="0"/>
              <a:t> jams</a:t>
            </a:r>
            <a:r>
              <a:rPr lang="en-US" baseline="0" dirty="0" smtClean="0"/>
              <a:t> etc= don’t burn off stress </a:t>
            </a:r>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brain does not have enough oxygen, water or glucose</a:t>
            </a:r>
            <a:r>
              <a:rPr lang="en-US" baseline="0" dirty="0" smtClean="0"/>
              <a:t> will go into survival brain to be sure it gets it </a:t>
            </a:r>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Stim</a:t>
            </a:r>
            <a:r>
              <a:rPr lang="en-US" dirty="0" smtClean="0"/>
              <a:t> comes in and </a:t>
            </a:r>
            <a:r>
              <a:rPr lang="en-US" dirty="0" err="1" smtClean="0"/>
              <a:t>surv</a:t>
            </a:r>
            <a:r>
              <a:rPr lang="en-US" dirty="0" smtClean="0"/>
              <a:t> brain alerted – all ready too</a:t>
            </a:r>
            <a:r>
              <a:rPr lang="en-US" baseline="0" dirty="0" smtClean="0"/>
              <a:t> late to use thinking strategies. If can feeling early may be able to block </a:t>
            </a:r>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state do</a:t>
            </a:r>
            <a:r>
              <a:rPr lang="en-US" baseline="0" dirty="0" smtClean="0"/>
              <a:t> you need to be in to start deep breathing? </a:t>
            </a:r>
          </a:p>
          <a:p>
            <a:r>
              <a:rPr lang="en-US" baseline="0" dirty="0" smtClean="0"/>
              <a:t>In </a:t>
            </a:r>
            <a:r>
              <a:rPr lang="en-US" baseline="0" dirty="0" err="1" smtClean="0"/>
              <a:t>fi</a:t>
            </a:r>
            <a:r>
              <a:rPr lang="en-US" baseline="0" dirty="0" smtClean="0"/>
              <a:t> &amp; fl  have shallow, fast breathing for getting away </a:t>
            </a:r>
          </a:p>
          <a:p>
            <a:r>
              <a:rPr lang="en-US" baseline="0" dirty="0" smtClean="0"/>
              <a:t>We are often in survival mode &amp; not aware of it </a:t>
            </a:r>
            <a:endParaRPr lang="en-US" dirty="0"/>
          </a:p>
        </p:txBody>
      </p:sp>
      <p:sp>
        <p:nvSpPr>
          <p:cNvPr id="4" name="Slide Number Placeholder 3"/>
          <p:cNvSpPr>
            <a:spLocks noGrp="1"/>
          </p:cNvSpPr>
          <p:nvPr>
            <p:ph type="sldNum" sz="quarter" idx="10"/>
          </p:nvPr>
        </p:nvSpPr>
        <p:spPr/>
        <p:txBody>
          <a:bodyPr/>
          <a:lstStyle/>
          <a:p>
            <a:fld id="{580AE271-8220-46C3-8415-3BF20220D09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097B52-53FA-4E82-A121-172F8DBBE5B9}" type="datetimeFigureOut">
              <a:rPr lang="en-US" smtClean="0"/>
              <a:pPr/>
              <a:t>10/30/2016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92D58CA-6446-4688-B343-3F129E60FD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58CA-6446-4688-B343-3F129E60FD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58CA-6446-4688-B343-3F129E60FD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58CA-6446-4688-B343-3F129E60FD0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2D58CA-6446-4688-B343-3F129E60FD0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2D58CA-6446-4688-B343-3F129E60FD0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92D58CA-6446-4688-B343-3F129E60FD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92D58CA-6446-4688-B343-3F129E60FD0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097B52-53FA-4E82-A121-172F8DBBE5B9}" type="datetimeFigureOut">
              <a:rPr lang="en-US" smtClean="0"/>
              <a:pPr/>
              <a:t>10/30/2016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92D58CA-6446-4688-B343-3F129E60FD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0097B52-53FA-4E82-A121-172F8DBBE5B9}" type="datetimeFigureOut">
              <a:rPr lang="en-US" smtClean="0"/>
              <a:pPr/>
              <a:t>10/30/2016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2D58CA-6446-4688-B343-3F129E60FD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097B52-53FA-4E82-A121-172F8DBBE5B9}" type="datetimeFigureOut">
              <a:rPr lang="en-US" smtClean="0"/>
              <a:pPr/>
              <a:t>10/30/2016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92D58CA-6446-4688-B343-3F129E60FD0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097B52-53FA-4E82-A121-172F8DBBE5B9}" type="datetimeFigureOut">
              <a:rPr lang="en-US" smtClean="0"/>
              <a:pPr/>
              <a:t>10/30/2016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92D58CA-6446-4688-B343-3F129E60FD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getselfhelp.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the Most out of your Stress Reduction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Sue  </a:t>
            </a:r>
            <a:r>
              <a:rPr lang="en-US" dirty="0" err="1" smtClean="0"/>
              <a:t>Wimmer</a:t>
            </a:r>
            <a:r>
              <a:rPr lang="en-US" dirty="0" smtClean="0"/>
              <a:t>, MS OTR/L</a:t>
            </a:r>
          </a:p>
          <a:p>
            <a:r>
              <a:rPr lang="en-US" dirty="0" smtClean="0"/>
              <a:t>Occupational Therapist</a:t>
            </a:r>
          </a:p>
          <a:p>
            <a:r>
              <a:rPr lang="en-US" dirty="0" smtClean="0"/>
              <a:t>Polk. Linn and Marion county EASA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3500" b="1" dirty="0" smtClean="0"/>
              <a:t>Key to survival and basic functioning </a:t>
            </a:r>
          </a:p>
          <a:p>
            <a:r>
              <a:rPr lang="en-US" sz="3200" dirty="0" smtClean="0"/>
              <a:t>Our survival brain also helps to regulate our hunger, respiration, elimination, circulation and other body functions. </a:t>
            </a:r>
          </a:p>
          <a:p>
            <a:r>
              <a:rPr lang="en-US" sz="3200" dirty="0" smtClean="0"/>
              <a:t>It also regulates our alert and calm states</a:t>
            </a:r>
          </a:p>
          <a:p>
            <a:r>
              <a:rPr lang="en-US" sz="3200" dirty="0" smtClean="0"/>
              <a:t>It uses sensory input to know how to react and respond </a:t>
            </a:r>
          </a:p>
          <a:p>
            <a:r>
              <a:rPr lang="en-US" sz="3200" dirty="0" smtClean="0"/>
              <a:t>Brain stem and cerebellum </a:t>
            </a:r>
          </a:p>
          <a:p>
            <a:endParaRPr lang="en-US" dirty="0"/>
          </a:p>
        </p:txBody>
      </p:sp>
      <p:sp>
        <p:nvSpPr>
          <p:cNvPr id="2" name="Title 1"/>
          <p:cNvSpPr>
            <a:spLocks noGrp="1"/>
          </p:cNvSpPr>
          <p:nvPr>
            <p:ph type="title"/>
          </p:nvPr>
        </p:nvSpPr>
        <p:spPr/>
        <p:txBody>
          <a:bodyPr/>
          <a:lstStyle/>
          <a:p>
            <a:r>
              <a:rPr lang="en-US" dirty="0" smtClean="0"/>
              <a:t>Survival brain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next brain is the limbic or emotional brain</a:t>
            </a:r>
          </a:p>
          <a:p>
            <a:pPr lvl="1"/>
            <a:r>
              <a:rPr lang="en-US" dirty="0" smtClean="0"/>
              <a:t>Our emotional brain helps us to put feelings to our experiences </a:t>
            </a:r>
          </a:p>
          <a:p>
            <a:pPr lvl="1"/>
            <a:r>
              <a:rPr lang="en-US" dirty="0" smtClean="0"/>
              <a:t>Our limbic brain is activated by love or fear </a:t>
            </a:r>
          </a:p>
          <a:p>
            <a:pPr lvl="1"/>
            <a:r>
              <a:rPr lang="en-US" dirty="0" smtClean="0"/>
              <a:t>It helps us to make connections with others </a:t>
            </a:r>
          </a:p>
          <a:p>
            <a:pPr lvl="1"/>
            <a:r>
              <a:rPr lang="en-US" dirty="0" smtClean="0"/>
              <a:t>It interacts with others within the first 10 seconds of seeing them. That sets the tone of the interaction for the next 6-8 hours. </a:t>
            </a:r>
          </a:p>
          <a:p>
            <a:pPr lvl="1"/>
            <a:r>
              <a:rPr lang="en-US" dirty="0" smtClean="0"/>
              <a:t>If we see someone who evokes fear in us then we will move back down into the survival brain </a:t>
            </a:r>
            <a:endParaRPr lang="en-US" dirty="0"/>
          </a:p>
        </p:txBody>
      </p:sp>
      <p:sp>
        <p:nvSpPr>
          <p:cNvPr id="2" name="Title 1"/>
          <p:cNvSpPr>
            <a:spLocks noGrp="1"/>
          </p:cNvSpPr>
          <p:nvPr>
            <p:ph type="title"/>
          </p:nvPr>
        </p:nvSpPr>
        <p:spPr/>
        <p:txBody>
          <a:bodyPr/>
          <a:lstStyle/>
          <a:p>
            <a:r>
              <a:rPr lang="en-US" dirty="0" smtClean="0"/>
              <a:t>Limbic brain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highest level of the brain, is the thinking brain </a:t>
            </a:r>
          </a:p>
          <a:p>
            <a:r>
              <a:rPr lang="en-US" dirty="0" smtClean="0"/>
              <a:t>It provides us with problem solving, analysis, connections, compassion, curiosity, creativity and joy.</a:t>
            </a:r>
          </a:p>
          <a:p>
            <a:r>
              <a:rPr lang="en-US" dirty="0" smtClean="0"/>
              <a:t>When we are in this brain we can come up with alternative  solutions, new ideas to try and are able to work things out.  </a:t>
            </a:r>
          </a:p>
          <a:p>
            <a:r>
              <a:rPr lang="en-US" dirty="0" smtClean="0"/>
              <a:t>We are able to self regulate ourselves and our emotions, do planning and problem solve without drama. </a:t>
            </a:r>
          </a:p>
          <a:p>
            <a:endParaRPr lang="en-US" dirty="0"/>
          </a:p>
        </p:txBody>
      </p:sp>
      <p:sp>
        <p:nvSpPr>
          <p:cNvPr id="2" name="Title 1"/>
          <p:cNvSpPr>
            <a:spLocks noGrp="1"/>
          </p:cNvSpPr>
          <p:nvPr>
            <p:ph type="title"/>
          </p:nvPr>
        </p:nvSpPr>
        <p:spPr/>
        <p:txBody>
          <a:bodyPr/>
          <a:lstStyle/>
          <a:p>
            <a:r>
              <a:rPr lang="en-US" dirty="0" smtClean="0"/>
              <a:t>Thinking Brain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Whenever we get into a situation where our stress response is activated then we go back to our survival brain and not our thinking brain. We become self centered, whine, blame, complain, and lose our problem solving.</a:t>
            </a:r>
          </a:p>
          <a:p>
            <a:pPr>
              <a:buNone/>
            </a:pPr>
            <a:r>
              <a:rPr lang="en-US" dirty="0" smtClean="0"/>
              <a:t> </a:t>
            </a:r>
          </a:p>
          <a:p>
            <a:r>
              <a:rPr lang="en-US" dirty="0" smtClean="0"/>
              <a:t>We become very focused on our self preservation whether physical or emotional. </a:t>
            </a:r>
          </a:p>
          <a:p>
            <a:pPr>
              <a:buNone/>
            </a:pPr>
            <a:endParaRPr lang="en-US" dirty="0" smtClean="0"/>
          </a:p>
        </p:txBody>
      </p:sp>
      <p:sp>
        <p:nvSpPr>
          <p:cNvPr id="2" name="Title 1"/>
          <p:cNvSpPr>
            <a:spLocks noGrp="1"/>
          </p:cNvSpPr>
          <p:nvPr>
            <p:ph type="title"/>
          </p:nvPr>
        </p:nvSpPr>
        <p:spPr/>
        <p:txBody>
          <a:bodyPr>
            <a:normAutofit/>
          </a:bodyPr>
          <a:lstStyle/>
          <a:p>
            <a:r>
              <a:rPr lang="en-US" dirty="0" smtClean="0"/>
              <a:t>Stress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Sensory input comes in and is analyzed as: </a:t>
            </a:r>
          </a:p>
          <a:p>
            <a:pPr lvl="1"/>
            <a:r>
              <a:rPr lang="en-US" dirty="0" smtClean="0"/>
              <a:t>A</a:t>
            </a:r>
            <a:r>
              <a:rPr lang="en-US" sz="3200" dirty="0" smtClean="0"/>
              <a:t>). Something that is a threat to us </a:t>
            </a:r>
          </a:p>
          <a:p>
            <a:pPr lvl="1"/>
            <a:r>
              <a:rPr lang="en-US" sz="3200" dirty="0" smtClean="0"/>
              <a:t>B).  Something, probably new that we need to pay attention to  </a:t>
            </a:r>
          </a:p>
          <a:p>
            <a:pPr lvl="1"/>
            <a:r>
              <a:rPr lang="en-US" sz="3200" dirty="0" smtClean="0"/>
              <a:t>C). Something that we have experienced  before and we do not need to pay attention to and never reaches the level of the thinking brain. </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Stress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If it is something we need to pay attention to or threatens us, our survival brain is activated and stress hormones flood the bloodstream. </a:t>
            </a:r>
          </a:p>
          <a:p>
            <a:r>
              <a:rPr lang="en-US" dirty="0" smtClean="0"/>
              <a:t>The nervous system is alerted and the mechanisms go to work:</a:t>
            </a:r>
          </a:p>
          <a:p>
            <a:pPr lvl="1"/>
            <a:r>
              <a:rPr lang="en-US" dirty="0" smtClean="0"/>
              <a:t>Eyes open 		</a:t>
            </a:r>
          </a:p>
          <a:p>
            <a:pPr lvl="1"/>
            <a:r>
              <a:rPr lang="en-US" dirty="0" smtClean="0"/>
              <a:t>Muscles prepare</a:t>
            </a:r>
          </a:p>
          <a:p>
            <a:pPr lvl="1"/>
            <a:r>
              <a:rPr lang="en-US" dirty="0" smtClean="0"/>
              <a:t>Heart rate raise </a:t>
            </a:r>
          </a:p>
          <a:p>
            <a:pPr lvl="1"/>
            <a:r>
              <a:rPr lang="en-US" dirty="0" smtClean="0"/>
              <a:t>Breathing increases </a:t>
            </a:r>
          </a:p>
          <a:p>
            <a:pPr lvl="1"/>
            <a:r>
              <a:rPr lang="en-US" dirty="0" smtClean="0"/>
              <a:t>Digestion stops</a:t>
            </a:r>
          </a:p>
        </p:txBody>
      </p:sp>
      <p:sp>
        <p:nvSpPr>
          <p:cNvPr id="2" name="Title 1"/>
          <p:cNvSpPr>
            <a:spLocks noGrp="1"/>
          </p:cNvSpPr>
          <p:nvPr>
            <p:ph type="title"/>
          </p:nvPr>
        </p:nvSpPr>
        <p:spPr/>
        <p:txBody>
          <a:bodyPr/>
          <a:lstStyle/>
          <a:p>
            <a:r>
              <a:rPr lang="en-US" dirty="0" smtClean="0"/>
              <a:t>Stress</a:t>
            </a:r>
            <a:endParaRPr lang="en-US" dirty="0"/>
          </a:p>
        </p:txBody>
      </p:sp>
      <p:pic>
        <p:nvPicPr>
          <p:cNvPr id="4" name="Picture 3" descr="imagesCAINR6UG.jpg"/>
          <p:cNvPicPr>
            <a:picLocks noChangeAspect="1"/>
          </p:cNvPicPr>
          <p:nvPr/>
        </p:nvPicPr>
        <p:blipFill>
          <a:blip r:embed="rId3" cstate="print"/>
          <a:stretch>
            <a:fillRect/>
          </a:stretch>
        </p:blipFill>
        <p:spPr>
          <a:xfrm>
            <a:off x="4800600" y="3581400"/>
            <a:ext cx="4114800" cy="2667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We either fight to protect ourselves </a:t>
            </a:r>
          </a:p>
          <a:p>
            <a:r>
              <a:rPr lang="en-US" sz="2800" dirty="0" smtClean="0"/>
              <a:t>Or</a:t>
            </a:r>
          </a:p>
          <a:p>
            <a:r>
              <a:rPr lang="en-US" sz="2800" dirty="0" smtClean="0"/>
              <a:t>Flee – run away </a:t>
            </a:r>
          </a:p>
          <a:p>
            <a:r>
              <a:rPr lang="en-US" sz="2800" dirty="0" smtClean="0"/>
              <a:t>Or</a:t>
            </a:r>
          </a:p>
          <a:p>
            <a:r>
              <a:rPr lang="en-US" sz="2800" dirty="0" smtClean="0"/>
              <a:t>If the stress is too much we can “freeze.” We curl up in a ball and pretend we are dead. </a:t>
            </a:r>
          </a:p>
          <a:p>
            <a:r>
              <a:rPr lang="en-US" sz="2800" dirty="0" smtClean="0"/>
              <a:t>You also cannot “over ride” this reaction with your thinking brain once you are in this state. </a:t>
            </a:r>
          </a:p>
          <a:p>
            <a:endParaRPr lang="en-US" dirty="0" smtClean="0"/>
          </a:p>
          <a:p>
            <a:pPr>
              <a:buNone/>
            </a:pPr>
            <a:endParaRPr lang="en-US" dirty="0" smtClean="0"/>
          </a:p>
        </p:txBody>
      </p:sp>
      <p:sp>
        <p:nvSpPr>
          <p:cNvPr id="2" name="Title 1"/>
          <p:cNvSpPr>
            <a:spLocks noGrp="1"/>
          </p:cNvSpPr>
          <p:nvPr>
            <p:ph type="title"/>
          </p:nvPr>
        </p:nvSpPr>
        <p:spPr/>
        <p:txBody>
          <a:bodyPr/>
          <a:lstStyle/>
          <a:p>
            <a:r>
              <a:rPr lang="en-US" dirty="0" smtClean="0"/>
              <a:t>Stress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dirty="0" smtClean="0"/>
              <a:t>Fight or flight, helps to burn off the chemicals that are in your system and bring your nervous system back to a pre-stress state. </a:t>
            </a:r>
          </a:p>
          <a:p>
            <a:pPr>
              <a:buNone/>
            </a:pPr>
            <a:r>
              <a:rPr lang="en-US" dirty="0" smtClean="0"/>
              <a:t>In the past this physical activity would be a healthy way to get back to a pre-stress state and clear the hormones out of our system.</a:t>
            </a:r>
          </a:p>
          <a:p>
            <a:pPr>
              <a:buNone/>
            </a:pPr>
            <a:r>
              <a:rPr lang="en-US" dirty="0" smtClean="0"/>
              <a:t>Today our stresses are not physical and we do not get the chance to burn off our stress. </a:t>
            </a:r>
          </a:p>
          <a:p>
            <a:pPr>
              <a:buNone/>
            </a:pPr>
            <a:r>
              <a:rPr lang="en-US" dirty="0" smtClean="0"/>
              <a:t>Traffic jams, deadlines, expectations, arguments, etc. </a:t>
            </a:r>
          </a:p>
          <a:p>
            <a:pPr>
              <a:buNone/>
            </a:pPr>
            <a:r>
              <a:rPr lang="en-US" dirty="0" smtClean="0"/>
              <a:t>So we need to learn new ways to burn off the stress. </a:t>
            </a:r>
          </a:p>
          <a:p>
            <a:pPr>
              <a:buNone/>
            </a:pPr>
            <a:endParaRPr lang="en-US" dirty="0"/>
          </a:p>
        </p:txBody>
      </p:sp>
      <p:sp>
        <p:nvSpPr>
          <p:cNvPr id="2" name="Title 1"/>
          <p:cNvSpPr>
            <a:spLocks noGrp="1"/>
          </p:cNvSpPr>
          <p:nvPr>
            <p:ph type="title"/>
          </p:nvPr>
        </p:nvSpPr>
        <p:spPr/>
        <p:txBody>
          <a:bodyPr>
            <a:normAutofit/>
          </a:bodyPr>
          <a:lstStyle/>
          <a:p>
            <a:r>
              <a:rPr lang="en-US" dirty="0" smtClean="0"/>
              <a:t>Stress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You can become stressed by other things, such as being hungry, tired or sleep deprived.</a:t>
            </a:r>
          </a:p>
          <a:p>
            <a:r>
              <a:rPr lang="en-US" dirty="0" smtClean="0"/>
              <a:t>You cannot think, listen or learn if in biological stress.</a:t>
            </a:r>
          </a:p>
          <a:p>
            <a:r>
              <a:rPr lang="en-US" dirty="0" smtClean="0"/>
              <a:t>Brain also needs glucose, water and oxygen and if it does not get it, it won’t work. </a:t>
            </a:r>
          </a:p>
          <a:p>
            <a:r>
              <a:rPr lang="en-US" dirty="0" smtClean="0"/>
              <a:t>If the body is stressed it sends the glucose from the brain to the gut to make fuel to run rather than think.  </a:t>
            </a:r>
          </a:p>
        </p:txBody>
      </p:sp>
      <p:sp>
        <p:nvSpPr>
          <p:cNvPr id="2" name="Title 1"/>
          <p:cNvSpPr>
            <a:spLocks noGrp="1"/>
          </p:cNvSpPr>
          <p:nvPr>
            <p:ph type="title"/>
          </p:nvPr>
        </p:nvSpPr>
        <p:spPr/>
        <p:txBody>
          <a:bodyPr>
            <a:normAutofit/>
          </a:bodyPr>
          <a:lstStyle/>
          <a:p>
            <a:r>
              <a:rPr lang="en-US" dirty="0" smtClean="0"/>
              <a:t>Stress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In order to overcome the stress response, you need to use your body and nervous system to calm yourself </a:t>
            </a:r>
          </a:p>
          <a:p>
            <a:r>
              <a:rPr lang="en-US" sz="3200" dirty="0" smtClean="0"/>
              <a:t>You can tell yourself to calm down, but does not work, have to use the nervous system  to calm </a:t>
            </a:r>
          </a:p>
          <a:p>
            <a:r>
              <a:rPr lang="en-US" sz="3200" dirty="0" smtClean="0"/>
              <a:t>You need to go back to the survival brain, to calm it </a:t>
            </a:r>
          </a:p>
          <a:p>
            <a:endParaRPr lang="en-US" dirty="0" smtClean="0"/>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Stress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30402150159_1_900x600 stress.jpg"/>
          <p:cNvPicPr>
            <a:picLocks noGrp="1" noChangeAspect="1"/>
          </p:cNvPicPr>
          <p:nvPr>
            <p:ph idx="1"/>
          </p:nvPr>
        </p:nvPicPr>
        <p:blipFill>
          <a:blip r:embed="rId3" cstate="print"/>
          <a:stretch>
            <a:fillRect/>
          </a:stretch>
        </p:blipFill>
        <p:spPr>
          <a:xfrm>
            <a:off x="1524001" y="990600"/>
            <a:ext cx="6781800" cy="5334000"/>
          </a:xfrm>
        </p:spPr>
      </p:pic>
      <p:sp>
        <p:nvSpPr>
          <p:cNvPr id="2" name="Title 1"/>
          <p:cNvSpPr>
            <a:spLocks noGrp="1"/>
          </p:cNvSpPr>
          <p:nvPr>
            <p:ph type="title"/>
          </p:nvPr>
        </p:nvSpPr>
        <p:spPr/>
        <p:txBody>
          <a:bodyPr/>
          <a:lstStyle/>
          <a:p>
            <a:r>
              <a:rPr lang="en-US" dirty="0" smtClean="0"/>
              <a:t>Stress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Biological stress break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Breathing is # 1 way to calm self </a:t>
            </a:r>
          </a:p>
          <a:p>
            <a:r>
              <a:rPr lang="en-US" dirty="0" smtClean="0"/>
              <a:t>Within 90 seconds you can calm your system and get out of fight and flight- if done right! </a:t>
            </a:r>
          </a:p>
          <a:p>
            <a:r>
              <a:rPr lang="en-US" dirty="0" smtClean="0"/>
              <a:t>You need to access all lobes of the lungs and the </a:t>
            </a:r>
            <a:r>
              <a:rPr lang="en-US" dirty="0" err="1" smtClean="0"/>
              <a:t>Vagus</a:t>
            </a:r>
            <a:r>
              <a:rPr lang="en-US" dirty="0" smtClean="0"/>
              <a:t> nerve to turn off the stress response= belly breathing </a:t>
            </a:r>
          </a:p>
          <a:p>
            <a:r>
              <a:rPr lang="en-US" dirty="0" smtClean="0"/>
              <a:t>By accessing the lower lobes of the lungs you trigger the calming messages and they get spread throughout the body </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Stress reduction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Need to see belly move </a:t>
            </a:r>
          </a:p>
          <a:p>
            <a:r>
              <a:rPr lang="en-US" dirty="0" smtClean="0"/>
              <a:t>Best to do lying down </a:t>
            </a:r>
          </a:p>
          <a:p>
            <a:r>
              <a:rPr lang="en-US" dirty="0" smtClean="0"/>
              <a:t>Lots of ways to learn </a:t>
            </a:r>
          </a:p>
          <a:p>
            <a:pPr lvl="1"/>
            <a:r>
              <a:rPr lang="en-US" dirty="0" smtClean="0"/>
              <a:t>4X4</a:t>
            </a:r>
          </a:p>
          <a:p>
            <a:pPr lvl="1"/>
            <a:r>
              <a:rPr lang="en-US" dirty="0" smtClean="0"/>
              <a:t>4 in-2 hold-6 out</a:t>
            </a:r>
          </a:p>
          <a:p>
            <a:pPr lvl="1">
              <a:buNone/>
            </a:pPr>
            <a:r>
              <a:rPr lang="en-US" dirty="0" smtClean="0"/>
              <a:t>You Tube </a:t>
            </a:r>
          </a:p>
          <a:p>
            <a:pPr lvl="1">
              <a:buNone/>
            </a:pPr>
            <a:r>
              <a:rPr lang="en-US" dirty="0" smtClean="0"/>
              <a:t>Apps:   deep breathing, relaxation, belly breathing </a:t>
            </a:r>
          </a:p>
          <a:p>
            <a:pPr lvl="1">
              <a:buNone/>
            </a:pPr>
            <a:r>
              <a:rPr lang="en-US" dirty="0" smtClean="0"/>
              <a:t>	Virtual Hope Box- free, lots of things to use </a:t>
            </a:r>
          </a:p>
          <a:p>
            <a:pPr lvl="1">
              <a:buNone/>
            </a:pPr>
            <a:r>
              <a:rPr lang="en-US" dirty="0" smtClean="0"/>
              <a:t>	Breathe2relax- lots of instruction and talks about stress</a:t>
            </a:r>
          </a:p>
          <a:p>
            <a:pPr lvl="1">
              <a:buNone/>
            </a:pPr>
            <a:r>
              <a:rPr lang="en-US" dirty="0" err="1" smtClean="0"/>
              <a:t>RelaxDeepBreathe</a:t>
            </a:r>
            <a:r>
              <a:rPr lang="en-US" dirty="0" smtClean="0"/>
              <a:t> – </a:t>
            </a:r>
          </a:p>
          <a:p>
            <a:pPr lvl="1">
              <a:buNone/>
            </a:pPr>
            <a:r>
              <a:rPr lang="en-US" dirty="0" smtClean="0"/>
              <a:t>Relax </a:t>
            </a:r>
            <a:r>
              <a:rPr lang="en-US" dirty="0" err="1" smtClean="0"/>
              <a:t>Lite</a:t>
            </a:r>
            <a:r>
              <a:rPr lang="en-US" dirty="0" smtClean="0"/>
              <a:t>- meditation and breathing </a:t>
            </a:r>
          </a:p>
          <a:p>
            <a:pPr lvl="1">
              <a:buNone/>
            </a:pPr>
            <a:endParaRPr lang="en-US" dirty="0" smtClean="0"/>
          </a:p>
          <a:p>
            <a:pPr lvl="1">
              <a:buNone/>
            </a:pPr>
            <a:endParaRPr lang="en-US" dirty="0"/>
          </a:p>
        </p:txBody>
      </p:sp>
      <p:sp>
        <p:nvSpPr>
          <p:cNvPr id="2" name="Title 1"/>
          <p:cNvSpPr>
            <a:spLocks noGrp="1"/>
          </p:cNvSpPr>
          <p:nvPr>
            <p:ph type="title"/>
          </p:nvPr>
        </p:nvSpPr>
        <p:spPr/>
        <p:txBody>
          <a:bodyPr/>
          <a:lstStyle/>
          <a:p>
            <a:r>
              <a:rPr lang="en-US" dirty="0" smtClean="0"/>
              <a:t>Belly Breathing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Help to go to sleep, 6-7 deep breaths when get in bed</a:t>
            </a:r>
          </a:p>
          <a:p>
            <a:r>
              <a:rPr lang="en-US" dirty="0" smtClean="0"/>
              <a:t>First thing in the morning to get blood flowing </a:t>
            </a:r>
          </a:p>
          <a:p>
            <a:r>
              <a:rPr lang="en-US" dirty="0" smtClean="0"/>
              <a:t>When in a stressful situation – late, get yelled at, have an argument, stuck in traffic, nothing is working right </a:t>
            </a:r>
          </a:p>
          <a:p>
            <a:r>
              <a:rPr lang="en-US" dirty="0" smtClean="0"/>
              <a:t>In a surprise situation, take 2 deep breaths before say anything </a:t>
            </a:r>
          </a:p>
          <a:p>
            <a:r>
              <a:rPr lang="en-US" dirty="0" smtClean="0"/>
              <a:t>Others reflect your breathing, so if you are calm and breathing slowly will keep them calm also. </a:t>
            </a:r>
            <a:endParaRPr lang="en-US" dirty="0"/>
          </a:p>
        </p:txBody>
      </p:sp>
      <p:sp>
        <p:nvSpPr>
          <p:cNvPr id="2" name="Title 1"/>
          <p:cNvSpPr>
            <a:spLocks noGrp="1"/>
          </p:cNvSpPr>
          <p:nvPr>
            <p:ph type="title"/>
          </p:nvPr>
        </p:nvSpPr>
        <p:spPr/>
        <p:txBody>
          <a:bodyPr>
            <a:normAutofit/>
          </a:bodyPr>
          <a:lstStyle/>
          <a:p>
            <a:r>
              <a:rPr lang="en-US" dirty="0" smtClean="0"/>
              <a:t>Other ways to use breathing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Move to relax </a:t>
            </a:r>
          </a:p>
          <a:p>
            <a:r>
              <a:rPr lang="en-US" dirty="0" err="1" smtClean="0"/>
              <a:t>Proprioception</a:t>
            </a:r>
            <a:r>
              <a:rPr lang="en-US" dirty="0" smtClean="0"/>
              <a:t> =heavy work with the joints and muscles </a:t>
            </a:r>
          </a:p>
          <a:p>
            <a:r>
              <a:rPr lang="en-US" dirty="0" smtClean="0"/>
              <a:t>Walk = bilateral brain functioning and breathing </a:t>
            </a:r>
          </a:p>
          <a:p>
            <a:r>
              <a:rPr lang="en-US" dirty="0" smtClean="0"/>
              <a:t>Stretching </a:t>
            </a:r>
          </a:p>
          <a:p>
            <a:r>
              <a:rPr lang="en-US" dirty="0" smtClean="0"/>
              <a:t>Rhythmic exercises- running, walking, swimming, rowing, </a:t>
            </a:r>
          </a:p>
          <a:p>
            <a:r>
              <a:rPr lang="en-US" dirty="0" smtClean="0"/>
              <a:t>Yoga/</a:t>
            </a:r>
            <a:r>
              <a:rPr lang="en-US" dirty="0" err="1" smtClean="0"/>
              <a:t>TaiChi</a:t>
            </a:r>
            <a:r>
              <a:rPr lang="en-US" dirty="0" smtClean="0"/>
              <a:t> – moving and stationary, breathing, flexibility, stretching, strength and balance </a:t>
            </a:r>
          </a:p>
          <a:p>
            <a:r>
              <a:rPr lang="en-US" dirty="0" smtClean="0"/>
              <a:t>Massage </a:t>
            </a:r>
          </a:p>
          <a:p>
            <a:r>
              <a:rPr lang="en-US" dirty="0" smtClean="0"/>
              <a:t>Dance –with music and a partner </a:t>
            </a:r>
          </a:p>
          <a:p>
            <a:endParaRPr lang="en-US" dirty="0"/>
          </a:p>
        </p:txBody>
      </p:sp>
      <p:sp>
        <p:nvSpPr>
          <p:cNvPr id="2" name="Title 1"/>
          <p:cNvSpPr>
            <a:spLocks noGrp="1"/>
          </p:cNvSpPr>
          <p:nvPr>
            <p:ph type="title"/>
          </p:nvPr>
        </p:nvSpPr>
        <p:spPr/>
        <p:txBody>
          <a:bodyPr/>
          <a:lstStyle/>
          <a:p>
            <a:r>
              <a:rPr lang="en-US" dirty="0" smtClean="0"/>
              <a:t>Movement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Many components to music:</a:t>
            </a:r>
          </a:p>
          <a:p>
            <a:pPr lvl="1"/>
            <a:r>
              <a:rPr lang="en-US" sz="2800" dirty="0" smtClean="0"/>
              <a:t>Tempo</a:t>
            </a:r>
          </a:p>
          <a:p>
            <a:pPr lvl="1"/>
            <a:r>
              <a:rPr lang="en-US" sz="2800" dirty="0" smtClean="0"/>
              <a:t>Tone</a:t>
            </a:r>
          </a:p>
          <a:p>
            <a:pPr lvl="1"/>
            <a:r>
              <a:rPr lang="en-US" sz="2800" dirty="0" smtClean="0"/>
              <a:t>Rhythm </a:t>
            </a:r>
          </a:p>
          <a:p>
            <a:pPr lvl="1"/>
            <a:r>
              <a:rPr lang="en-US" sz="2800" dirty="0" smtClean="0"/>
              <a:t>Harmonies</a:t>
            </a:r>
          </a:p>
          <a:p>
            <a:pPr lvl="1"/>
            <a:r>
              <a:rPr lang="en-US" sz="2800" dirty="0" smtClean="0"/>
              <a:t>Melody </a:t>
            </a:r>
          </a:p>
          <a:p>
            <a:pPr lvl="1">
              <a:buNone/>
            </a:pPr>
            <a:r>
              <a:rPr lang="en-US" sz="2800" dirty="0" smtClean="0"/>
              <a:t>Effects many areas of the brain </a:t>
            </a:r>
          </a:p>
          <a:p>
            <a:pPr lvl="1">
              <a:buNone/>
            </a:pPr>
            <a:r>
              <a:rPr lang="en-US" sz="2800" dirty="0" smtClean="0"/>
              <a:t>Two parts to music; hearing/action </a:t>
            </a:r>
          </a:p>
          <a:p>
            <a:pPr lvl="1">
              <a:buNone/>
            </a:pPr>
            <a:r>
              <a:rPr lang="en-US" sz="2800" dirty="0" smtClean="0"/>
              <a:t>Can effect the heart rate, breathing, brain waves</a:t>
            </a:r>
          </a:p>
          <a:p>
            <a:pPr lvl="1">
              <a:buNone/>
            </a:pPr>
            <a:endParaRPr lang="en-US" dirty="0" smtClean="0"/>
          </a:p>
          <a:p>
            <a:pPr lvl="1"/>
            <a:endParaRPr lang="en-US" dirty="0"/>
          </a:p>
        </p:txBody>
      </p:sp>
      <p:sp>
        <p:nvSpPr>
          <p:cNvPr id="3" name="Title 2"/>
          <p:cNvSpPr>
            <a:spLocks noGrp="1"/>
          </p:cNvSpPr>
          <p:nvPr>
            <p:ph type="title"/>
          </p:nvPr>
        </p:nvSpPr>
        <p:spPr/>
        <p:txBody>
          <a:bodyPr/>
          <a:lstStyle/>
          <a:p>
            <a:r>
              <a:rPr lang="en-US" dirty="0" smtClean="0"/>
              <a:t>Music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Rise with music</a:t>
            </a:r>
          </a:p>
          <a:p>
            <a:r>
              <a:rPr lang="en-US" dirty="0" smtClean="0"/>
              <a:t>Sing with music</a:t>
            </a:r>
          </a:p>
          <a:p>
            <a:r>
              <a:rPr lang="en-US" dirty="0" smtClean="0"/>
              <a:t>Instrumental music </a:t>
            </a:r>
          </a:p>
          <a:p>
            <a:r>
              <a:rPr lang="en-US" dirty="0" smtClean="0"/>
              <a:t>Mantra</a:t>
            </a:r>
          </a:p>
          <a:p>
            <a:r>
              <a:rPr lang="en-US" dirty="0" smtClean="0"/>
              <a:t>Move with music</a:t>
            </a:r>
          </a:p>
          <a:p>
            <a:r>
              <a:rPr lang="en-US" dirty="0" smtClean="0"/>
              <a:t>Use music </a:t>
            </a:r>
          </a:p>
          <a:p>
            <a:r>
              <a:rPr lang="en-US" dirty="0" smtClean="0"/>
              <a:t>Music is very individual and personal. Try a variety to see what works for you. </a:t>
            </a:r>
            <a:endParaRPr lang="en-US" dirty="0"/>
          </a:p>
        </p:txBody>
      </p:sp>
      <p:sp>
        <p:nvSpPr>
          <p:cNvPr id="2" name="Title 1"/>
          <p:cNvSpPr>
            <a:spLocks noGrp="1"/>
          </p:cNvSpPr>
          <p:nvPr>
            <p:ph type="title"/>
          </p:nvPr>
        </p:nvSpPr>
        <p:spPr/>
        <p:txBody>
          <a:bodyPr>
            <a:normAutofit/>
          </a:bodyPr>
          <a:lstStyle/>
          <a:p>
            <a:r>
              <a:rPr lang="en-US" dirty="0" smtClean="0"/>
              <a:t>Music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r>
              <a:rPr lang="en-US" sz="3200" b="1" dirty="0" smtClean="0"/>
              <a:t>Have to be in thinking brain to do these</a:t>
            </a:r>
          </a:p>
          <a:p>
            <a:pPr lvl="1"/>
            <a:r>
              <a:rPr lang="en-US" dirty="0" smtClean="0"/>
              <a:t>Meditation – thickens cortex- emotional regulation, thinking parts of brain</a:t>
            </a:r>
          </a:p>
          <a:p>
            <a:pPr lvl="2"/>
            <a:r>
              <a:rPr lang="en-US" dirty="0" smtClean="0"/>
              <a:t>Hippocampus- learning and memory improves </a:t>
            </a:r>
          </a:p>
          <a:p>
            <a:pPr lvl="2"/>
            <a:r>
              <a:rPr lang="en-US" dirty="0" err="1" smtClean="0"/>
              <a:t>Amygdala</a:t>
            </a:r>
            <a:r>
              <a:rPr lang="en-US" dirty="0" smtClean="0"/>
              <a:t>- shrinks= fight and flight center of brain </a:t>
            </a:r>
          </a:p>
          <a:p>
            <a:pPr lvl="2"/>
            <a:endParaRPr lang="en-US" dirty="0" smtClean="0"/>
          </a:p>
          <a:p>
            <a:pPr lvl="1"/>
            <a:r>
              <a:rPr lang="en-US" dirty="0" smtClean="0"/>
              <a:t>Mindfulness –nonjudgmental awareness of present moment without cognitive elaboration </a:t>
            </a:r>
          </a:p>
          <a:p>
            <a:pPr lvl="1">
              <a:buNone/>
            </a:pPr>
            <a:endParaRPr lang="en-US" dirty="0" smtClean="0"/>
          </a:p>
          <a:p>
            <a:pPr lvl="1"/>
            <a:r>
              <a:rPr lang="en-US" dirty="0" smtClean="0"/>
              <a:t>Guided Imagery – use as many senses as possible </a:t>
            </a:r>
          </a:p>
          <a:p>
            <a:pPr lvl="1">
              <a:buNone/>
            </a:pPr>
            <a:endParaRPr lang="en-US" dirty="0" smtClean="0"/>
          </a:p>
          <a:p>
            <a:pPr lvl="1"/>
            <a:r>
              <a:rPr lang="en-US" dirty="0" smtClean="0"/>
              <a:t>DBT </a:t>
            </a:r>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Mind Body Connection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Stimulation goes to many organs and relives stress response</a:t>
            </a:r>
          </a:p>
          <a:p>
            <a:r>
              <a:rPr lang="en-US" dirty="0" smtClean="0"/>
              <a:t>Soothes tension/relieves stress </a:t>
            </a:r>
          </a:p>
          <a:p>
            <a:r>
              <a:rPr lang="en-US" dirty="0" smtClean="0"/>
              <a:t>Makes us feel better </a:t>
            </a:r>
          </a:p>
          <a:p>
            <a:r>
              <a:rPr lang="en-US" dirty="0" smtClean="0"/>
              <a:t>Contagious </a:t>
            </a:r>
          </a:p>
          <a:p>
            <a:r>
              <a:rPr lang="en-US" dirty="0" smtClean="0"/>
              <a:t>Decreases stress hormones</a:t>
            </a:r>
          </a:p>
          <a:p>
            <a:r>
              <a:rPr lang="en-US" dirty="0" smtClean="0"/>
              <a:t>Increases immune system</a:t>
            </a:r>
          </a:p>
          <a:p>
            <a:r>
              <a:rPr lang="en-US" dirty="0" smtClean="0"/>
              <a:t>Releases endorphins</a:t>
            </a:r>
          </a:p>
          <a:p>
            <a:r>
              <a:rPr lang="en-US" dirty="0" smtClean="0"/>
              <a:t>Lasts up to 45 minutes</a:t>
            </a:r>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Laugh </a:t>
            </a:r>
            <a:endParaRPr lang="en-US" dirty="0"/>
          </a:p>
        </p:txBody>
      </p:sp>
      <p:pic>
        <p:nvPicPr>
          <p:cNvPr id="4" name="Picture 3" descr="common-smiles.jpg"/>
          <p:cNvPicPr>
            <a:picLocks noChangeAspect="1"/>
          </p:cNvPicPr>
          <p:nvPr/>
        </p:nvPicPr>
        <p:blipFill>
          <a:blip r:embed="rId3" cstate="print"/>
          <a:stretch>
            <a:fillRect/>
          </a:stretch>
        </p:blipFill>
        <p:spPr>
          <a:xfrm>
            <a:off x="5562600" y="2819400"/>
            <a:ext cx="3905250" cy="2971801"/>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88c8916b344ef06e5117eb1ebcd15cb.jpg"/>
          <p:cNvPicPr>
            <a:picLocks noGrp="1" noChangeAspect="1"/>
          </p:cNvPicPr>
          <p:nvPr>
            <p:ph idx="1"/>
          </p:nvPr>
        </p:nvPicPr>
        <p:blipFill>
          <a:blip r:embed="rId2" cstate="print"/>
          <a:stretch>
            <a:fillRect/>
          </a:stretch>
        </p:blipFill>
        <p:spPr>
          <a:xfrm>
            <a:off x="381000" y="1447800"/>
            <a:ext cx="4343400" cy="4648200"/>
          </a:xfrm>
        </p:spPr>
      </p:pic>
      <p:sp>
        <p:nvSpPr>
          <p:cNvPr id="3" name="Title 2"/>
          <p:cNvSpPr>
            <a:spLocks noGrp="1"/>
          </p:cNvSpPr>
          <p:nvPr>
            <p:ph type="title"/>
          </p:nvPr>
        </p:nvSpPr>
        <p:spPr/>
        <p:txBody>
          <a:bodyPr/>
          <a:lstStyle/>
          <a:p>
            <a:r>
              <a:rPr lang="en-US" dirty="0" smtClean="0"/>
              <a:t>Laugh </a:t>
            </a:r>
            <a:endParaRPr lang="en-US" dirty="0"/>
          </a:p>
        </p:txBody>
      </p:sp>
      <p:pic>
        <p:nvPicPr>
          <p:cNvPr id="5" name="Picture 4" descr="joke01.jpg"/>
          <p:cNvPicPr>
            <a:picLocks noChangeAspect="1"/>
          </p:cNvPicPr>
          <p:nvPr/>
        </p:nvPicPr>
        <p:blipFill>
          <a:blip r:embed="rId3" cstate="print"/>
          <a:stretch>
            <a:fillRect/>
          </a:stretch>
        </p:blipFill>
        <p:spPr>
          <a:xfrm>
            <a:off x="5257800" y="1752600"/>
            <a:ext cx="3632200" cy="3949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Every day our bodies are bombarded by stress. </a:t>
            </a:r>
          </a:p>
          <a:p>
            <a:r>
              <a:rPr lang="en-US" dirty="0" smtClean="0"/>
              <a:t>Some stress is good and helps us to learn, be creative and survival.</a:t>
            </a:r>
          </a:p>
          <a:p>
            <a:pPr lvl="1"/>
            <a:r>
              <a:rPr lang="en-US" dirty="0" smtClean="0"/>
              <a:t>“Good Stress” keeps us alert and on our toes to paying attention, using our thinking brains, be creative and looking at options. </a:t>
            </a:r>
          </a:p>
          <a:p>
            <a:pPr lvl="1"/>
            <a:endParaRPr lang="en-US" dirty="0" smtClean="0"/>
          </a:p>
          <a:p>
            <a:pPr lvl="1"/>
            <a:r>
              <a:rPr lang="en-US" dirty="0" smtClean="0"/>
              <a:t>There is a point where good stress becomes too much and we become overwhelmed and </a:t>
            </a:r>
            <a:r>
              <a:rPr lang="en-US" b="1" i="1" dirty="0" smtClean="0"/>
              <a:t>stressed</a:t>
            </a:r>
            <a:r>
              <a:rPr lang="en-US" b="1" dirty="0" smtClean="0"/>
              <a:t>.</a:t>
            </a:r>
            <a:r>
              <a:rPr lang="en-US" dirty="0" smtClean="0"/>
              <a:t> </a:t>
            </a:r>
            <a:endParaRPr lang="en-US" dirty="0"/>
          </a:p>
        </p:txBody>
      </p:sp>
      <p:sp>
        <p:nvSpPr>
          <p:cNvPr id="2" name="Title 1"/>
          <p:cNvSpPr>
            <a:spLocks noGrp="1"/>
          </p:cNvSpPr>
          <p:nvPr>
            <p:ph type="title"/>
          </p:nvPr>
        </p:nvSpPr>
        <p:spPr/>
        <p:txBody>
          <a:bodyPr/>
          <a:lstStyle/>
          <a:p>
            <a:r>
              <a:rPr lang="en-US" dirty="0" smtClean="0"/>
              <a:t>Stress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Connect with meaningful and uplifting people at least one time per day </a:t>
            </a:r>
          </a:p>
          <a:p>
            <a:r>
              <a:rPr lang="en-US" sz="3200" dirty="0" smtClean="0"/>
              <a:t>Celebrate accomplishments </a:t>
            </a:r>
          </a:p>
          <a:p>
            <a:r>
              <a:rPr lang="en-US" sz="3200" dirty="0" smtClean="0"/>
              <a:t>Gratitude –journal, build into daily routines </a:t>
            </a:r>
          </a:p>
          <a:p>
            <a:r>
              <a:rPr lang="en-US" sz="3200" dirty="0" smtClean="0"/>
              <a:t>Joy – do something you </a:t>
            </a:r>
            <a:r>
              <a:rPr lang="en-US" sz="3200" dirty="0" smtClean="0"/>
              <a:t>enjoy</a:t>
            </a:r>
            <a:endParaRPr lang="en-US" sz="3200" dirty="0" smtClean="0"/>
          </a:p>
          <a:p>
            <a:r>
              <a:rPr lang="en-US" sz="3200" dirty="0" smtClean="0"/>
              <a:t>Compassion </a:t>
            </a:r>
          </a:p>
          <a:p>
            <a:endParaRPr lang="en-US" dirty="0"/>
          </a:p>
        </p:txBody>
      </p:sp>
      <p:sp>
        <p:nvSpPr>
          <p:cNvPr id="2" name="Title 1"/>
          <p:cNvSpPr>
            <a:spLocks noGrp="1"/>
          </p:cNvSpPr>
          <p:nvPr>
            <p:ph type="title"/>
          </p:nvPr>
        </p:nvSpPr>
        <p:spPr/>
        <p:txBody>
          <a:bodyPr>
            <a:normAutofit/>
          </a:bodyPr>
          <a:lstStyle/>
          <a:p>
            <a:r>
              <a:rPr lang="en-US" dirty="0" smtClean="0"/>
              <a:t>Social Connections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change our thoughts:  </a:t>
            </a:r>
          </a:p>
          <a:p>
            <a:pPr lvl="1"/>
            <a:r>
              <a:rPr lang="en-US" dirty="0" smtClean="0"/>
              <a:t>CBT </a:t>
            </a:r>
          </a:p>
          <a:p>
            <a:r>
              <a:rPr lang="en-US" dirty="0" smtClean="0"/>
              <a:t>Use the brain to learn the triggers and how do block them or change your thinking before the stress hits. </a:t>
            </a:r>
            <a:endParaRPr lang="en-US" dirty="0" smtClean="0"/>
          </a:p>
          <a:p>
            <a:r>
              <a:rPr lang="en-US" dirty="0" smtClean="0"/>
              <a:t>Learn the triggers so can use higher level stress reduction before in the situation </a:t>
            </a:r>
          </a:p>
          <a:p>
            <a:pPr>
              <a:buNone/>
            </a:pPr>
            <a:endParaRPr lang="en-US" dirty="0"/>
          </a:p>
        </p:txBody>
      </p:sp>
      <p:sp>
        <p:nvSpPr>
          <p:cNvPr id="2" name="Title 1"/>
          <p:cNvSpPr>
            <a:spLocks noGrp="1"/>
          </p:cNvSpPr>
          <p:nvPr>
            <p:ph type="title"/>
          </p:nvPr>
        </p:nvSpPr>
        <p:spPr/>
        <p:txBody>
          <a:bodyPr>
            <a:normAutofit/>
          </a:bodyPr>
          <a:lstStyle/>
          <a:p>
            <a:r>
              <a:rPr lang="en-US" dirty="0" smtClean="0"/>
              <a:t>Using higher brains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smtClean="0"/>
              <a:t>Self care </a:t>
            </a:r>
          </a:p>
          <a:p>
            <a:r>
              <a:rPr lang="en-US" sz="4000" dirty="0" smtClean="0"/>
              <a:t>Have fun</a:t>
            </a:r>
          </a:p>
          <a:p>
            <a:r>
              <a:rPr lang="en-US" sz="4000" dirty="0" smtClean="0"/>
              <a:t>Exercise </a:t>
            </a:r>
          </a:p>
          <a:p>
            <a:r>
              <a:rPr lang="en-US" sz="4000" dirty="0" smtClean="0"/>
              <a:t>Eat Healthy, whole foods</a:t>
            </a:r>
          </a:p>
          <a:p>
            <a:r>
              <a:rPr lang="en-US" sz="4000" dirty="0" smtClean="0"/>
              <a:t>Start day with 3-6 deep breaths </a:t>
            </a:r>
          </a:p>
          <a:p>
            <a:r>
              <a:rPr lang="en-US" sz="4000" dirty="0" smtClean="0"/>
              <a:t>Drink water</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Preventative Care/Well being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Pick 3 things you would like to try; </a:t>
            </a:r>
          </a:p>
          <a:p>
            <a:pPr lvl="1"/>
            <a:r>
              <a:rPr lang="en-US" dirty="0" smtClean="0"/>
              <a:t>1). </a:t>
            </a:r>
          </a:p>
          <a:p>
            <a:pPr lvl="1"/>
            <a:r>
              <a:rPr lang="en-US" dirty="0" smtClean="0"/>
              <a:t>2). </a:t>
            </a:r>
          </a:p>
          <a:p>
            <a:pPr lvl="1"/>
            <a:r>
              <a:rPr lang="en-US" dirty="0" smtClean="0"/>
              <a:t>3).</a:t>
            </a:r>
          </a:p>
          <a:p>
            <a:pPr lvl="1"/>
            <a:endParaRPr lang="en-US" dirty="0" smtClean="0"/>
          </a:p>
          <a:p>
            <a:pPr lvl="1"/>
            <a:r>
              <a:rPr lang="en-US" dirty="0" smtClean="0"/>
              <a:t>How can you build them into your everyday life without making major changes? </a:t>
            </a:r>
          </a:p>
          <a:p>
            <a:pPr lvl="1"/>
            <a:endParaRPr lang="en-US" dirty="0" smtClean="0"/>
          </a:p>
          <a:p>
            <a:pPr lvl="1"/>
            <a:endParaRPr lang="en-US" dirty="0" smtClean="0"/>
          </a:p>
          <a:p>
            <a:pPr lvl="1"/>
            <a:r>
              <a:rPr lang="en-US" smtClean="0"/>
              <a:t>www.robinrose.com </a:t>
            </a:r>
            <a:endParaRPr lang="en-US" dirty="0" smtClean="0"/>
          </a:p>
          <a:p>
            <a:pPr lvl="1"/>
            <a:r>
              <a:rPr lang="en-US" dirty="0" smtClean="0">
                <a:hlinkClick r:id="rId2"/>
              </a:rPr>
              <a:t>www.getselfhelp.co.uk</a:t>
            </a:r>
            <a:r>
              <a:rPr lang="en-US" dirty="0" smtClean="0"/>
              <a:t> </a:t>
            </a:r>
          </a:p>
          <a:p>
            <a:pPr lvl="1"/>
            <a:endParaRPr lang="en-US" dirty="0"/>
          </a:p>
        </p:txBody>
      </p:sp>
      <p:sp>
        <p:nvSpPr>
          <p:cNvPr id="3" name="Title 2"/>
          <p:cNvSpPr>
            <a:spLocks noGrp="1"/>
          </p:cNvSpPr>
          <p:nvPr>
            <p:ph type="title"/>
          </p:nvPr>
        </p:nvSpPr>
        <p:spPr/>
        <p:txBody>
          <a:bodyPr>
            <a:normAutofit/>
          </a:bodyPr>
          <a:lstStyle/>
          <a:p>
            <a:r>
              <a:rPr lang="en-US" dirty="0" smtClean="0"/>
              <a:t>Commitment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eak_Feb4 ustresss.png"/>
          <p:cNvPicPr>
            <a:picLocks noGrp="1" noChangeAspect="1"/>
          </p:cNvPicPr>
          <p:nvPr>
            <p:ph idx="1"/>
          </p:nvPr>
        </p:nvPicPr>
        <p:blipFill>
          <a:blip r:embed="rId2" cstate="print"/>
          <a:stretch>
            <a:fillRect/>
          </a:stretch>
        </p:blipFill>
        <p:spPr>
          <a:xfrm>
            <a:off x="710609" y="1481138"/>
            <a:ext cx="7722781" cy="4525962"/>
          </a:xfrm>
        </p:spPr>
      </p:pic>
      <p:sp>
        <p:nvSpPr>
          <p:cNvPr id="3" name="Title 2"/>
          <p:cNvSpPr>
            <a:spLocks noGrp="1"/>
          </p:cNvSpPr>
          <p:nvPr>
            <p:ph type="title"/>
          </p:nvPr>
        </p:nvSpPr>
        <p:spPr/>
        <p:txBody>
          <a:bodyPr>
            <a:normAutofit fontScale="90000"/>
          </a:bodyPr>
          <a:lstStyle/>
          <a:p>
            <a:r>
              <a:rPr lang="en-US" dirty="0" smtClean="0"/>
              <a:t>Levels of Stress</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smtClean="0"/>
              <a:t>Stress in our lives:</a:t>
            </a:r>
          </a:p>
        </p:txBody>
      </p:sp>
      <p:sp>
        <p:nvSpPr>
          <p:cNvPr id="2" name="Title 1"/>
          <p:cNvSpPr>
            <a:spLocks noGrp="1"/>
          </p:cNvSpPr>
          <p:nvPr>
            <p:ph type="title"/>
          </p:nvPr>
        </p:nvSpPr>
        <p:spPr/>
        <p:txBody>
          <a:bodyPr>
            <a:normAutofit/>
          </a:bodyPr>
          <a:lstStyle/>
          <a:p>
            <a:r>
              <a:rPr lang="en-US" dirty="0" smtClean="0"/>
              <a:t>Stress</a:t>
            </a:r>
            <a:endParaRPr lang="en-US" dirty="0"/>
          </a:p>
        </p:txBody>
      </p:sp>
      <p:pic>
        <p:nvPicPr>
          <p:cNvPr id="4" name="Picture 3" descr="31bdf16d0877f481dce6a6066e47c800reasons stess.jpg"/>
          <p:cNvPicPr>
            <a:picLocks noChangeAspect="1"/>
          </p:cNvPicPr>
          <p:nvPr/>
        </p:nvPicPr>
        <p:blipFill>
          <a:blip r:embed="rId3" cstate="print"/>
          <a:stretch>
            <a:fillRect/>
          </a:stretch>
        </p:blipFill>
        <p:spPr>
          <a:xfrm>
            <a:off x="1219200" y="2133600"/>
            <a:ext cx="7315200" cy="4191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dirty="0" smtClean="0"/>
              <a:t>Today are lives are always “on”</a:t>
            </a:r>
          </a:p>
          <a:p>
            <a:pPr lvl="1"/>
            <a:r>
              <a:rPr lang="en-US" sz="2800" dirty="0" smtClean="0"/>
              <a:t>Technology- social media </a:t>
            </a:r>
          </a:p>
          <a:p>
            <a:pPr lvl="1"/>
            <a:r>
              <a:rPr lang="en-US" sz="2800" dirty="0" smtClean="0"/>
              <a:t>We don’t slow down</a:t>
            </a:r>
          </a:p>
          <a:p>
            <a:pPr lvl="1"/>
            <a:r>
              <a:rPr lang="en-US" sz="2800" dirty="0" smtClean="0"/>
              <a:t>Working harder </a:t>
            </a:r>
          </a:p>
          <a:p>
            <a:pPr lvl="1"/>
            <a:r>
              <a:rPr lang="en-US" sz="2800" dirty="0" smtClean="0"/>
              <a:t>Don’t get away on vacations</a:t>
            </a:r>
          </a:p>
          <a:p>
            <a:pPr lvl="1"/>
            <a:r>
              <a:rPr lang="en-US" sz="2800" dirty="0" smtClean="0"/>
              <a:t>“New norm”</a:t>
            </a:r>
          </a:p>
          <a:p>
            <a:pPr lvl="1"/>
            <a:r>
              <a:rPr lang="en-US" sz="2800" dirty="0" smtClean="0"/>
              <a:t>Over worked </a:t>
            </a:r>
          </a:p>
          <a:p>
            <a:pPr lvl="1"/>
            <a:r>
              <a:rPr lang="en-US" sz="2800" dirty="0" smtClean="0"/>
              <a:t>All around us – noise, smells, movement, etc. </a:t>
            </a:r>
          </a:p>
        </p:txBody>
      </p:sp>
      <p:sp>
        <p:nvSpPr>
          <p:cNvPr id="2" name="Title 1"/>
          <p:cNvSpPr>
            <a:spLocks noGrp="1"/>
          </p:cNvSpPr>
          <p:nvPr>
            <p:ph type="title"/>
          </p:nvPr>
        </p:nvSpPr>
        <p:spPr/>
        <p:txBody>
          <a:bodyPr/>
          <a:lstStyle/>
          <a:p>
            <a:r>
              <a:rPr lang="en-US" dirty="0" smtClean="0"/>
              <a:t>Stress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function with 3 brains:</a:t>
            </a:r>
          </a:p>
          <a:p>
            <a:pPr lvl="1"/>
            <a:r>
              <a:rPr lang="en-US" dirty="0" smtClean="0"/>
              <a:t>Survival/Action  </a:t>
            </a:r>
          </a:p>
          <a:p>
            <a:pPr lvl="1"/>
            <a:r>
              <a:rPr lang="en-US" dirty="0" smtClean="0"/>
              <a:t>Emotional </a:t>
            </a:r>
          </a:p>
          <a:p>
            <a:pPr lvl="1"/>
            <a:r>
              <a:rPr lang="en-US" dirty="0" smtClean="0"/>
              <a:t>Thinking </a:t>
            </a:r>
          </a:p>
          <a:p>
            <a:pPr lvl="1">
              <a:buNone/>
            </a:pPr>
            <a:endParaRPr lang="en-US" dirty="0" smtClean="0"/>
          </a:p>
          <a:p>
            <a:pPr lvl="1">
              <a:buNone/>
            </a:pPr>
            <a:endParaRPr lang="en-US" dirty="0" smtClean="0"/>
          </a:p>
        </p:txBody>
      </p:sp>
      <p:sp>
        <p:nvSpPr>
          <p:cNvPr id="2" name="Title 1"/>
          <p:cNvSpPr>
            <a:spLocks noGrp="1"/>
          </p:cNvSpPr>
          <p:nvPr>
            <p:ph type="title"/>
          </p:nvPr>
        </p:nvSpPr>
        <p:spPr/>
        <p:txBody>
          <a:bodyPr/>
          <a:lstStyle/>
          <a:p>
            <a:r>
              <a:rPr lang="en-US" dirty="0" smtClean="0"/>
              <a:t>Stress </a:t>
            </a:r>
            <a:endParaRPr lang="en-US" dirty="0"/>
          </a:p>
        </p:txBody>
      </p:sp>
      <p:pic>
        <p:nvPicPr>
          <p:cNvPr id="4" name="Picture 3" descr="9b9219f752af3bbb1af9eab6136f3c40 triune brain.jpg"/>
          <p:cNvPicPr>
            <a:picLocks noChangeAspect="1"/>
          </p:cNvPicPr>
          <p:nvPr/>
        </p:nvPicPr>
        <p:blipFill>
          <a:blip r:embed="rId3" cstate="print"/>
          <a:stretch>
            <a:fillRect/>
          </a:stretch>
        </p:blipFill>
        <p:spPr>
          <a:xfrm>
            <a:off x="2743200" y="2362200"/>
            <a:ext cx="5562600" cy="3733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Our survival/action brain in the lowest and the most primitive. </a:t>
            </a:r>
          </a:p>
          <a:p>
            <a:r>
              <a:rPr lang="en-US" dirty="0" smtClean="0"/>
              <a:t>It responds to stimuli from environments and usually reactions occur without thinking. These are reflexive or built in for safety and survival. </a:t>
            </a:r>
          </a:p>
          <a:p>
            <a:pPr lvl="1"/>
            <a:r>
              <a:rPr lang="en-US" dirty="0" smtClean="0"/>
              <a:t>If we see a bear, our bodies automatically go into fight or flight: </a:t>
            </a:r>
          </a:p>
          <a:p>
            <a:pPr lvl="2"/>
            <a:r>
              <a:rPr lang="en-US" dirty="0" smtClean="0"/>
              <a:t>Our eyes widen to take in more information</a:t>
            </a:r>
          </a:p>
          <a:p>
            <a:pPr lvl="2"/>
            <a:r>
              <a:rPr lang="en-US" dirty="0" smtClean="0"/>
              <a:t>The blood goes to our muscles for fuel to run </a:t>
            </a:r>
          </a:p>
          <a:p>
            <a:pPr lvl="2"/>
            <a:r>
              <a:rPr lang="en-US" dirty="0" smtClean="0"/>
              <a:t>Our heart beat speeds up to get more blood to the body</a:t>
            </a:r>
          </a:p>
          <a:p>
            <a:pPr lvl="2"/>
            <a:r>
              <a:rPr lang="en-US" dirty="0" smtClean="0"/>
              <a:t>Our breathing increases to get more oxygen in and carbon dioxide out </a:t>
            </a:r>
          </a:p>
          <a:p>
            <a:pPr lvl="2">
              <a:buNone/>
            </a:pPr>
            <a:endParaRPr lang="en-US" dirty="0" smtClean="0"/>
          </a:p>
          <a:p>
            <a:pPr lvl="3"/>
            <a:endParaRPr lang="en-US" dirty="0" smtClean="0"/>
          </a:p>
          <a:p>
            <a:endParaRPr lang="en-US" dirty="0" smtClean="0"/>
          </a:p>
          <a:p>
            <a:endParaRPr lang="en-US" dirty="0" smtClean="0"/>
          </a:p>
          <a:p>
            <a:endParaRPr lang="en-US" dirty="0" smtClean="0"/>
          </a:p>
        </p:txBody>
      </p:sp>
      <p:sp>
        <p:nvSpPr>
          <p:cNvPr id="2" name="Title 1"/>
          <p:cNvSpPr>
            <a:spLocks noGrp="1"/>
          </p:cNvSpPr>
          <p:nvPr>
            <p:ph type="title"/>
          </p:nvPr>
        </p:nvSpPr>
        <p:spPr/>
        <p:txBody>
          <a:bodyPr/>
          <a:lstStyle/>
          <a:p>
            <a:r>
              <a:rPr lang="en-US" dirty="0" smtClean="0"/>
              <a:t>Stress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These are natural reactions to help us to keep safe. </a:t>
            </a:r>
          </a:p>
          <a:p>
            <a:pPr lvl="1"/>
            <a:r>
              <a:rPr lang="en-US" sz="2800" dirty="0" smtClean="0"/>
              <a:t>If we have to fight or run we are better prepared</a:t>
            </a:r>
          </a:p>
          <a:p>
            <a:pPr lvl="1"/>
            <a:r>
              <a:rPr lang="en-US" sz="2800" dirty="0" smtClean="0"/>
              <a:t>These interactions occur at a basic neurological level and do not ever reach the level of thinking brain until seconds later. They are unconscious reactions/responses </a:t>
            </a:r>
          </a:p>
          <a:p>
            <a:pPr lvl="1"/>
            <a:r>
              <a:rPr lang="en-US" sz="2800" dirty="0" smtClean="0"/>
              <a:t>These are activated by fear or discomfort </a:t>
            </a:r>
          </a:p>
          <a:p>
            <a:pPr lvl="1">
              <a:buNone/>
            </a:pPr>
            <a:endParaRPr lang="en-US" sz="2800" dirty="0" smtClean="0"/>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Stress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323</TotalTime>
  <Words>1783</Words>
  <Application>Microsoft Office PowerPoint</Application>
  <PresentationFormat>On-screen Show (4:3)</PresentationFormat>
  <Paragraphs>257</Paragraphs>
  <Slides>33</Slides>
  <Notes>14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Getting the Most out of your Stress Reduction</vt:lpstr>
      <vt:lpstr>Stress</vt:lpstr>
      <vt:lpstr>Stress </vt:lpstr>
      <vt:lpstr>Levels of Stress </vt:lpstr>
      <vt:lpstr>Stress</vt:lpstr>
      <vt:lpstr>Stress</vt:lpstr>
      <vt:lpstr>Stress </vt:lpstr>
      <vt:lpstr>Stress </vt:lpstr>
      <vt:lpstr>Stress</vt:lpstr>
      <vt:lpstr>Survival brain </vt:lpstr>
      <vt:lpstr>Limbic brain </vt:lpstr>
      <vt:lpstr>Thinking Brain </vt:lpstr>
      <vt:lpstr>Stress</vt:lpstr>
      <vt:lpstr>Stress </vt:lpstr>
      <vt:lpstr>Stress</vt:lpstr>
      <vt:lpstr>Stress</vt:lpstr>
      <vt:lpstr>Stress</vt:lpstr>
      <vt:lpstr>Stress</vt:lpstr>
      <vt:lpstr>Stress</vt:lpstr>
      <vt:lpstr>Biological stress break </vt:lpstr>
      <vt:lpstr>Stress reduction </vt:lpstr>
      <vt:lpstr>Belly Breathing </vt:lpstr>
      <vt:lpstr>Other ways to use breathing </vt:lpstr>
      <vt:lpstr>Movement </vt:lpstr>
      <vt:lpstr>Music </vt:lpstr>
      <vt:lpstr>Music </vt:lpstr>
      <vt:lpstr>Mind Body Connection  </vt:lpstr>
      <vt:lpstr>Laugh </vt:lpstr>
      <vt:lpstr>Laugh </vt:lpstr>
      <vt:lpstr>Social Connections  </vt:lpstr>
      <vt:lpstr>Using higher brains</vt:lpstr>
      <vt:lpstr>Preventative Care/Well being  </vt:lpstr>
      <vt:lpstr>Commitment </vt:lpstr>
    </vt:vector>
  </TitlesOfParts>
  <Company>Marion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the Most out of your Stress Reduction</dc:title>
  <dc:creator>swimmer</dc:creator>
  <cp:lastModifiedBy>swimmer</cp:lastModifiedBy>
  <cp:revision>43</cp:revision>
  <dcterms:created xsi:type="dcterms:W3CDTF">2016-10-21T19:54:43Z</dcterms:created>
  <dcterms:modified xsi:type="dcterms:W3CDTF">2016-10-30T18:06:37Z</dcterms:modified>
</cp:coreProperties>
</file>