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4" r:id="rId1"/>
  </p:sldMasterIdLst>
  <p:notesMasterIdLst>
    <p:notesMasterId r:id="rId49"/>
  </p:notesMasterIdLst>
  <p:sldIdLst>
    <p:sldId id="256" r:id="rId2"/>
    <p:sldId id="262" r:id="rId3"/>
    <p:sldId id="263" r:id="rId4"/>
    <p:sldId id="301" r:id="rId5"/>
    <p:sldId id="264" r:id="rId6"/>
    <p:sldId id="265" r:id="rId7"/>
    <p:sldId id="303" r:id="rId8"/>
    <p:sldId id="268" r:id="rId9"/>
    <p:sldId id="271" r:id="rId10"/>
    <p:sldId id="302" r:id="rId11"/>
    <p:sldId id="304" r:id="rId12"/>
    <p:sldId id="274" r:id="rId13"/>
    <p:sldId id="275" r:id="rId14"/>
    <p:sldId id="276" r:id="rId15"/>
    <p:sldId id="305" r:id="rId16"/>
    <p:sldId id="306" r:id="rId17"/>
    <p:sldId id="277" r:id="rId18"/>
    <p:sldId id="312" r:id="rId19"/>
    <p:sldId id="313" r:id="rId20"/>
    <p:sldId id="314" r:id="rId21"/>
    <p:sldId id="318" r:id="rId22"/>
    <p:sldId id="315" r:id="rId23"/>
    <p:sldId id="320" r:id="rId24"/>
    <p:sldId id="321" r:id="rId25"/>
    <p:sldId id="317" r:id="rId26"/>
    <p:sldId id="316" r:id="rId27"/>
    <p:sldId id="319" r:id="rId28"/>
    <p:sldId id="282" r:id="rId29"/>
    <p:sldId id="283" r:id="rId30"/>
    <p:sldId id="333" r:id="rId31"/>
    <p:sldId id="334" r:id="rId32"/>
    <p:sldId id="322" r:id="rId33"/>
    <p:sldId id="323" r:id="rId34"/>
    <p:sldId id="335" r:id="rId35"/>
    <p:sldId id="336" r:id="rId36"/>
    <p:sldId id="337" r:id="rId37"/>
    <p:sldId id="330" r:id="rId38"/>
    <p:sldId id="328" r:id="rId39"/>
    <p:sldId id="324" r:id="rId40"/>
    <p:sldId id="325" r:id="rId41"/>
    <p:sldId id="331" r:id="rId42"/>
    <p:sldId id="326" r:id="rId43"/>
    <p:sldId id="327" r:id="rId44"/>
    <p:sldId id="329" r:id="rId45"/>
    <p:sldId id="332" r:id="rId46"/>
    <p:sldId id="300" r:id="rId47"/>
    <p:sldId id="338" r:id="rId48"/>
  </p:sldIdLst>
  <p:sldSz cx="12192000" cy="6858000"/>
  <p:notesSz cx="6858000" cy="9144000"/>
  <p:custDataLst>
    <p:tags r:id="rId5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29" autoAdjust="0"/>
    <p:restoredTop sz="94660"/>
  </p:normalViewPr>
  <p:slideViewPr>
    <p:cSldViewPr snapToGrid="0">
      <p:cViewPr varScale="1">
        <p:scale>
          <a:sx n="83" d="100"/>
          <a:sy n="83" d="100"/>
        </p:scale>
        <p:origin x="3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376F1-1C8E-4867-998E-19215543446E}" type="datetimeFigureOut">
              <a:rPr lang="en-US" smtClean="0"/>
              <a:t>11/20/2016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37C1F-3560-430A-8C10-506D47A6B5F7}" type="slidenum">
              <a:rPr lang="en-US" smtClean="0"/>
              <a:t>‹#›</a:t>
            </a:fld>
            <a:endParaRPr lang="en-US"/>
          </a:p>
        </p:txBody>
      </p:sp>
    </p:spTree>
    <p:extLst>
      <p:ext uri="{BB962C8B-B14F-4D97-AF65-F5344CB8AC3E}">
        <p14:creationId xmlns:p14="http://schemas.microsoft.com/office/powerpoint/2010/main" val="209020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6726A5A-7577-4F19-994F-BB896185C724}" type="slidenum">
              <a:rPr lang="en-US" altLang="en-US" smtClean="0"/>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585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1169C0-81CC-4FB4-8F4C-AF546905FBB0}" type="slidenum">
              <a:rPr lang="en-US" altLang="en-US" smtClean="0"/>
              <a:pPr>
                <a:spcBef>
                  <a:spcPct val="0"/>
                </a:spcBef>
              </a:pPr>
              <a:t>13</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85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AA55744-4463-4298-9F3E-8BFF963CCA86}" type="slidenum">
              <a:rPr lang="en-US" altLang="en-US" smtClean="0"/>
              <a:pPr>
                <a:spcBef>
                  <a:spcPct val="0"/>
                </a:spcBef>
              </a:pPr>
              <a:t>14</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081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0D3438A-301E-4F59-996F-0D8A1E28AAB8}" type="slidenum">
              <a:rPr lang="en-US" altLang="en-US" smtClean="0"/>
              <a:pPr>
                <a:spcBef>
                  <a:spcPct val="0"/>
                </a:spcBef>
              </a:pPr>
              <a:t>16</a:t>
            </a:fld>
            <a:endParaRPr lang="en-US" altLang="en-US"/>
          </a:p>
        </p:txBody>
      </p:sp>
    </p:spTree>
    <p:extLst>
      <p:ext uri="{BB962C8B-B14F-4D97-AF65-F5344CB8AC3E}">
        <p14:creationId xmlns:p14="http://schemas.microsoft.com/office/powerpoint/2010/main" val="500404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6D2DBD2-72C2-42B4-BEC2-7AD94E18904F}" type="slidenum">
              <a:rPr lang="en-US" altLang="en-US" smtClean="0"/>
              <a:pPr>
                <a:spcBef>
                  <a:spcPct val="0"/>
                </a:spcBef>
              </a:pPr>
              <a:t>17</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657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2D7C3E-A741-47A8-8178-B0EBAC0872FE}" type="slidenum">
              <a:rPr lang="en-US" altLang="en-US" smtClean="0"/>
              <a:pPr>
                <a:spcBef>
                  <a:spcPct val="0"/>
                </a:spcBef>
              </a:pPr>
              <a:t>18</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68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86C6BDD-2B81-4D2A-A8BE-FDF7A3792A33}" type="slidenum">
              <a:rPr lang="en-US" altLang="en-US" smtClean="0"/>
              <a:pPr>
                <a:spcBef>
                  <a:spcPct val="0"/>
                </a:spcBef>
              </a:pPr>
              <a:t>19</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4685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1932FAF-2C70-45D2-BD09-A606BB698EAE}"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965375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cs typeface="Arial" panose="020B0604020202020204" pitchFamily="34" charset="0"/>
              </a:rPr>
              <a:t>Former miss america, day child, night child</a:t>
            </a: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6B4AC2D-70CA-4D1A-A3AA-5BDEEA44BD4B}" type="slidenum">
              <a:rPr lang="en-US" altLang="en-US" smtClean="0"/>
              <a:pPr>
                <a:spcBef>
                  <a:spcPct val="0"/>
                </a:spcBef>
              </a:pPr>
              <a:t>22</a:t>
            </a:fld>
            <a:endParaRPr lang="en-US" altLang="en-US"/>
          </a:p>
        </p:txBody>
      </p:sp>
    </p:spTree>
    <p:extLst>
      <p:ext uri="{BB962C8B-B14F-4D97-AF65-F5344CB8AC3E}">
        <p14:creationId xmlns:p14="http://schemas.microsoft.com/office/powerpoint/2010/main" val="4072133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5CF6D0-DAA5-4C01-924D-0FE81B5C0803}" type="slidenum">
              <a:rPr lang="en-US" altLang="en-US" smtClean="0"/>
              <a:pPr>
                <a:spcBef>
                  <a:spcPct val="0"/>
                </a:spcBef>
              </a:pPr>
              <a:t>23</a:t>
            </a:fld>
            <a:endParaRPr lang="en-US" altLang="en-US"/>
          </a:p>
        </p:txBody>
      </p:sp>
    </p:spTree>
    <p:extLst>
      <p:ext uri="{BB962C8B-B14F-4D97-AF65-F5344CB8AC3E}">
        <p14:creationId xmlns:p14="http://schemas.microsoft.com/office/powerpoint/2010/main" val="3282204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2E83508-CCD6-4B74-BEEA-FACEC0172945}" type="slidenum">
              <a:rPr lang="en-US" altLang="en-US" smtClean="0"/>
              <a:pPr>
                <a:spcBef>
                  <a:spcPct val="0"/>
                </a:spcBef>
              </a:pPr>
              <a:t>24</a:t>
            </a:fld>
            <a:endParaRPr lang="en-US" altLang="en-US"/>
          </a:p>
        </p:txBody>
      </p:sp>
    </p:spTree>
    <p:extLst>
      <p:ext uri="{BB962C8B-B14F-4D97-AF65-F5344CB8AC3E}">
        <p14:creationId xmlns:p14="http://schemas.microsoft.com/office/powerpoint/2010/main" val="392655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3C3190-6A61-455D-B6DC-0A755A22F1C0}" type="slidenum">
              <a:rPr lang="en-US" altLang="en-US" smtClean="0"/>
              <a:pPr>
                <a:spcBef>
                  <a:spcPct val="0"/>
                </a:spcBef>
              </a:pPr>
              <a:t>3</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4518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FF4FD3D-8BF6-426B-A4A3-D5A84FE60847}" type="slidenum">
              <a:rPr lang="en-US" altLang="en-US" smtClean="0"/>
              <a:pPr>
                <a:spcBef>
                  <a:spcPct val="0"/>
                </a:spcBef>
              </a:pPr>
              <a:t>25</a:t>
            </a:fld>
            <a:endParaRPr lang="en-US" altLang="en-US"/>
          </a:p>
        </p:txBody>
      </p:sp>
    </p:spTree>
    <p:extLst>
      <p:ext uri="{BB962C8B-B14F-4D97-AF65-F5344CB8AC3E}">
        <p14:creationId xmlns:p14="http://schemas.microsoft.com/office/powerpoint/2010/main" val="2700224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C056C1D0-0732-44A7-B0B7-348FC88E9BCB}" type="slidenum">
              <a:rPr lang="en-US" altLang="en-US" smtClean="0">
                <a:latin typeface="Times New Roman" panose="02020603050405020304" pitchFamily="18" charset="0"/>
              </a:rPr>
              <a:pPr/>
              <a:t>28</a:t>
            </a:fld>
            <a:endParaRPr lang="en-US" altLang="en-US">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66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839C3008-BC92-447A-BC0E-A9090A21102B}" type="slidenum">
              <a:rPr lang="en-US" altLang="en-US" smtClean="0">
                <a:latin typeface="Times New Roman" panose="02020603050405020304" pitchFamily="18" charset="0"/>
              </a:rPr>
              <a:pPr/>
              <a:t>29</a:t>
            </a:fld>
            <a:endParaRPr lang="en-US" alt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828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0A4EA86-33CC-48F7-AA8B-652921515AE7}" type="slidenum">
              <a:rPr lang="en-US" altLang="en-US" smtClean="0"/>
              <a:pPr>
                <a:spcBef>
                  <a:spcPct val="0"/>
                </a:spcBef>
              </a:pPr>
              <a:t>31</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6397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AC211AA-1793-4E44-A724-E94A0D49014A}" type="slidenum">
              <a:rPr lang="en-US" altLang="en-US" smtClean="0"/>
              <a:pPr>
                <a:spcBef>
                  <a:spcPct val="0"/>
                </a:spcBef>
              </a:pPr>
              <a:t>32</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730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F9482A8-1446-4E5F-8C16-7C7C5F15D768}" type="slidenum">
              <a:rPr lang="en-US" altLang="en-US" smtClean="0"/>
              <a:pPr>
                <a:spcBef>
                  <a:spcPct val="0"/>
                </a:spcBef>
              </a:pPr>
              <a:t>33</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741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93EEA5-9627-4EAA-A136-EE9BE79B6195}" type="slidenum">
              <a:rPr lang="en-US" altLang="en-US" smtClean="0">
                <a:latin typeface="Times New Roman" panose="02020603050405020304" pitchFamily="18" charset="0"/>
              </a:rPr>
              <a:pPr/>
              <a:t>37</a:t>
            </a:fld>
            <a:endParaRPr lang="en-US" altLang="en-US">
              <a:latin typeface="Times New Roman" panose="02020603050405020304"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492198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A7D968A-F130-4B39-9208-DB974A6CB789}" type="slidenum">
              <a:rPr lang="en-US" altLang="en-US" smtClean="0"/>
              <a:pPr>
                <a:spcBef>
                  <a:spcPct val="0"/>
                </a:spcBef>
              </a:pPr>
              <a:t>38</a:t>
            </a:fld>
            <a:endParaRPr lang="en-US" altLang="en-US"/>
          </a:p>
        </p:txBody>
      </p:sp>
    </p:spTree>
    <p:extLst>
      <p:ext uri="{BB962C8B-B14F-4D97-AF65-F5344CB8AC3E}">
        <p14:creationId xmlns:p14="http://schemas.microsoft.com/office/powerpoint/2010/main" val="346847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A231C19-7EB6-4860-99E7-9CEBD3744FA8}" type="slidenum">
              <a:rPr lang="en-US" altLang="en-US" smtClean="0"/>
              <a:pPr>
                <a:spcBef>
                  <a:spcPct val="0"/>
                </a:spcBef>
              </a:pPr>
              <a:t>39</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48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1C3F100-CC13-450B-BEC5-A5AEC5E46F01}" type="slidenum">
              <a:rPr lang="en-US" altLang="en-US" smtClean="0"/>
              <a:pPr>
                <a:spcBef>
                  <a:spcPct val="0"/>
                </a:spcBef>
              </a:pPr>
              <a:t>40</a:t>
            </a:fld>
            <a:endParaRPr lang="en-US" altLang="en-US"/>
          </a:p>
        </p:txBody>
      </p:sp>
    </p:spTree>
    <p:extLst>
      <p:ext uri="{BB962C8B-B14F-4D97-AF65-F5344CB8AC3E}">
        <p14:creationId xmlns:p14="http://schemas.microsoft.com/office/powerpoint/2010/main" val="333922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DA0BBDB-8ED6-4922-9AC1-84736DFD80C9}" type="slidenum">
              <a:rPr lang="en-US" altLang="en-US" smtClean="0"/>
              <a:pPr>
                <a:spcBef>
                  <a:spcPct val="0"/>
                </a:spcBef>
              </a:pPr>
              <a:t>4</a:t>
            </a:fld>
            <a:endParaRPr lang="en-US" altLang="en-US"/>
          </a:p>
        </p:txBody>
      </p:sp>
    </p:spTree>
    <p:extLst>
      <p:ext uri="{BB962C8B-B14F-4D97-AF65-F5344CB8AC3E}">
        <p14:creationId xmlns:p14="http://schemas.microsoft.com/office/powerpoint/2010/main" val="10271801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726E1E-A321-4F8D-B8DC-878D0AEEA1A4}" type="slidenum">
              <a:rPr lang="en-US" smtClean="0"/>
              <a:pPr/>
              <a:t>41</a:t>
            </a:fld>
            <a:endParaRPr lang="en-US"/>
          </a:p>
        </p:txBody>
      </p:sp>
    </p:spTree>
    <p:extLst>
      <p:ext uri="{BB962C8B-B14F-4D97-AF65-F5344CB8AC3E}">
        <p14:creationId xmlns:p14="http://schemas.microsoft.com/office/powerpoint/2010/main" val="393523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EA54935-7224-4A43-8142-D8B1C8A7FC84}" type="slidenum">
              <a:rPr lang="en-US" altLang="en-US" smtClean="0"/>
              <a:pPr>
                <a:spcBef>
                  <a:spcPct val="0"/>
                </a:spcBef>
              </a:pPr>
              <a:t>42</a:t>
            </a:fld>
            <a:endParaRPr lang="en-US" altLang="en-US"/>
          </a:p>
        </p:txBody>
      </p:sp>
    </p:spTree>
    <p:extLst>
      <p:ext uri="{BB962C8B-B14F-4D97-AF65-F5344CB8AC3E}">
        <p14:creationId xmlns:p14="http://schemas.microsoft.com/office/powerpoint/2010/main" val="1713310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AE7C6E0-3352-421E-9F43-2A7F6DA366A2}" type="slidenum">
              <a:rPr lang="en-US" altLang="en-US" smtClean="0"/>
              <a:pPr>
                <a:spcBef>
                  <a:spcPct val="0"/>
                </a:spcBef>
              </a:pPr>
              <a:t>43</a:t>
            </a:fld>
            <a:endParaRPr lang="en-US" altLang="en-US"/>
          </a:p>
        </p:txBody>
      </p:sp>
    </p:spTree>
    <p:extLst>
      <p:ext uri="{BB962C8B-B14F-4D97-AF65-F5344CB8AC3E}">
        <p14:creationId xmlns:p14="http://schemas.microsoft.com/office/powerpoint/2010/main" val="3752182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283C6F7-AA4C-4167-81C1-661B034A6B9B}" type="slidenum">
              <a:rPr lang="en-US" altLang="en-US" smtClean="0"/>
              <a:pPr>
                <a:spcBef>
                  <a:spcPct val="0"/>
                </a:spcBef>
              </a:pPr>
              <a:t>46</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86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CD25240-5E09-4085-BC07-1926F780DB3E}" type="slidenum">
              <a:rPr lang="en-US" altLang="en-US" smtClean="0"/>
              <a:pPr>
                <a:spcBef>
                  <a:spcPct val="0"/>
                </a:spcBef>
              </a:pPr>
              <a:t>5</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960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0405F6C-8F02-44EC-A134-83A00BAF12C4}" type="slidenum">
              <a:rPr lang="en-US" altLang="en-US" smtClean="0"/>
              <a:pPr>
                <a:spcBef>
                  <a:spcPct val="0"/>
                </a:spcBef>
              </a:pPr>
              <a:t>6</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687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F18B07C-137F-464F-86B8-1C6549B10417}" type="slidenum">
              <a:rPr lang="en-US" altLang="en-US" smtClean="0"/>
              <a:pPr>
                <a:spcBef>
                  <a:spcPct val="0"/>
                </a:spcBef>
              </a:pPr>
              <a:t>8</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36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E25C029-8ED2-4EC0-A695-F533935D91FA}" type="slidenum">
              <a:rPr lang="en-US" altLang="en-US" smtClean="0"/>
              <a:pPr>
                <a:spcBef>
                  <a:spcPct val="0"/>
                </a:spcBef>
              </a:pPr>
              <a:t>9</a:t>
            </a:fld>
            <a:endParaRPr lang="en-US" altLang="en-US"/>
          </a:p>
        </p:txBody>
      </p:sp>
    </p:spTree>
    <p:extLst>
      <p:ext uri="{BB962C8B-B14F-4D97-AF65-F5344CB8AC3E}">
        <p14:creationId xmlns:p14="http://schemas.microsoft.com/office/powerpoint/2010/main" val="402433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C655E3-B8DA-4EE3-B55E-E114D57E5EF4}" type="slidenum">
              <a:rPr lang="en-US" altLang="en-US" smtClean="0"/>
              <a:pPr>
                <a:spcBef>
                  <a:spcPct val="0"/>
                </a:spcBef>
              </a:pPr>
              <a:t>10</a:t>
            </a:fld>
            <a:endParaRPr lang="en-US" altLang="en-US"/>
          </a:p>
        </p:txBody>
      </p:sp>
    </p:spTree>
    <p:extLst>
      <p:ext uri="{BB962C8B-B14F-4D97-AF65-F5344CB8AC3E}">
        <p14:creationId xmlns:p14="http://schemas.microsoft.com/office/powerpoint/2010/main" val="3211462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BEB78E-3291-4ABF-9AC8-CCB580E14469}" type="slidenum">
              <a:rPr lang="en-US" altLang="en-US" smtClean="0"/>
              <a:pPr>
                <a:spcBef>
                  <a:spcPct val="0"/>
                </a:spcBef>
              </a:pPr>
              <a:t>12</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2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642237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888466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135236"/>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895612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4762071"/>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3765496"/>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5955558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489104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9376295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996868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13924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311080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587907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0460449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7277916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886743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312662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ransition spd="slow">
    <p:push dir="u"/>
  </p:transition>
  <p:txStyles>
    <p:titleStyle>
      <a:lvl1pPr algn="l" defTabSz="457200" rtl="0" eaLnBrk="1" latinLnBrk="0" hangingPunct="1">
        <a:spcBef>
          <a:spcPct val="0"/>
        </a:spcBef>
        <a:buNone/>
        <a:defRPr sz="3600" b="0" i="0" u="none"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4ronung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recoveryfromschizophrenia.org/working-with-trauma-dissociation-and-psychos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190509"/>
            <a:ext cx="8915399" cy="2262781"/>
          </a:xfrm>
        </p:spPr>
        <p:txBody>
          <a:bodyPr/>
          <a:lstStyle/>
          <a:p>
            <a:r>
              <a:rPr lang="en-US" dirty="0"/>
              <a:t>When Trauma Leads to Psychosis</a:t>
            </a:r>
          </a:p>
        </p:txBody>
      </p:sp>
      <p:sp>
        <p:nvSpPr>
          <p:cNvPr id="3" name="Subtitle 2"/>
          <p:cNvSpPr>
            <a:spLocks noGrp="1"/>
          </p:cNvSpPr>
          <p:nvPr>
            <p:ph type="subTitle" idx="1"/>
          </p:nvPr>
        </p:nvSpPr>
        <p:spPr>
          <a:xfrm>
            <a:off x="2589213" y="4893289"/>
            <a:ext cx="8915399" cy="1126283"/>
          </a:xfrm>
        </p:spPr>
        <p:txBody>
          <a:bodyPr>
            <a:normAutofit/>
          </a:bodyPr>
          <a:lstStyle/>
          <a:p>
            <a:r>
              <a:rPr lang="en-US" sz="3600" dirty="0"/>
              <a:t>Healing Begins by Finding the Story	</a:t>
            </a:r>
          </a:p>
        </p:txBody>
      </p:sp>
      <p:sp>
        <p:nvSpPr>
          <p:cNvPr id="4" name="TextBox 3"/>
          <p:cNvSpPr txBox="1"/>
          <p:nvPr/>
        </p:nvSpPr>
        <p:spPr>
          <a:xfrm>
            <a:off x="3503054" y="6375042"/>
            <a:ext cx="8461419" cy="369332"/>
          </a:xfrm>
          <a:prstGeom prst="rect">
            <a:avLst/>
          </a:prstGeom>
          <a:noFill/>
        </p:spPr>
        <p:txBody>
          <a:bodyPr wrap="square" rtlCol="0">
            <a:spAutoFit/>
          </a:bodyPr>
          <a:lstStyle/>
          <a:p>
            <a:r>
              <a:rPr lang="en-US" dirty="0"/>
              <a:t>Presenter:  Ron Unger LCSW     </a:t>
            </a:r>
            <a:r>
              <a:rPr lang="en-US" dirty="0">
                <a:hlinkClick r:id="rId2"/>
              </a:rPr>
              <a:t>4ronunger@gmail.com</a:t>
            </a:r>
            <a:r>
              <a:rPr lang="en-US" dirty="0"/>
              <a:t>   541-513-1811</a:t>
            </a:r>
          </a:p>
        </p:txBody>
      </p:sp>
    </p:spTree>
    <p:extLst>
      <p:ext uri="{BB962C8B-B14F-4D97-AF65-F5344CB8AC3E}">
        <p14:creationId xmlns:p14="http://schemas.microsoft.com/office/powerpoint/2010/main" val="20906850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1"/>
            <a:ext cx="8229600" cy="1139825"/>
          </a:xfrm>
        </p:spPr>
        <p:txBody>
          <a:bodyPr>
            <a:normAutofit fontScale="90000"/>
          </a:bodyPr>
          <a:lstStyle/>
          <a:p>
            <a:pPr>
              <a:defRPr/>
            </a:pPr>
            <a:r>
              <a:rPr lang="en-US" dirty="0"/>
              <a:t>Don’t assume a trauma history: there appear to be multiple roads that can lead to psychosis</a:t>
            </a:r>
          </a:p>
        </p:txBody>
      </p:sp>
      <p:sp>
        <p:nvSpPr>
          <p:cNvPr id="3" name="Content Placeholder 2"/>
          <p:cNvSpPr>
            <a:spLocks noGrp="1"/>
          </p:cNvSpPr>
          <p:nvPr>
            <p:ph idx="1"/>
          </p:nvPr>
        </p:nvSpPr>
        <p:spPr>
          <a:xfrm>
            <a:off x="1981200" y="2152650"/>
            <a:ext cx="8229600" cy="4283076"/>
          </a:xfrm>
        </p:spPr>
        <p:txBody>
          <a:bodyPr>
            <a:normAutofit fontScale="92500" lnSpcReduction="10000"/>
          </a:bodyPr>
          <a:lstStyle/>
          <a:p>
            <a:pPr>
              <a:defRPr/>
            </a:pPr>
            <a:r>
              <a:rPr lang="en-US" sz="2800" dirty="0"/>
              <a:t>Some are primarily biological, or physical (like too much methamphetamine)</a:t>
            </a:r>
          </a:p>
          <a:p>
            <a:pPr>
              <a:defRPr/>
            </a:pPr>
            <a:r>
              <a:rPr lang="en-US" sz="2800" dirty="0"/>
              <a:t>Some are directly related to trauma</a:t>
            </a:r>
          </a:p>
          <a:p>
            <a:pPr>
              <a:defRPr/>
            </a:pPr>
            <a:r>
              <a:rPr lang="en-US" sz="2800" dirty="0"/>
              <a:t>Some seem more related to a “buildup” of stress &amp; negative emotions that aren’t well dealt with, that becomes overwhelming (even traumatic?)</a:t>
            </a:r>
          </a:p>
          <a:p>
            <a:pPr>
              <a:defRPr/>
            </a:pPr>
            <a:r>
              <a:rPr lang="en-US" sz="2800" dirty="0"/>
              <a:t>Some may result from a catastrophic interaction among all the above</a:t>
            </a:r>
          </a:p>
          <a:p>
            <a:pPr lvl="1">
              <a:defRPr/>
            </a:pPr>
            <a:r>
              <a:rPr lang="en-US" sz="1500" dirty="0"/>
              <a:t>See “The catastrophic interaction hypothesis” by Fowler et al in the book “Trauma and Psychosis: New directions for theory and therapy”</a:t>
            </a:r>
          </a:p>
        </p:txBody>
      </p:sp>
    </p:spTree>
    <p:extLst>
      <p:ext uri="{BB962C8B-B14F-4D97-AF65-F5344CB8AC3E}">
        <p14:creationId xmlns:p14="http://schemas.microsoft.com/office/powerpoint/2010/main" val="4057751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712788"/>
          </a:xfrm>
        </p:spPr>
        <p:txBody>
          <a:bodyPr>
            <a:normAutofit/>
          </a:bodyPr>
          <a:lstStyle/>
          <a:p>
            <a:pPr>
              <a:defRPr/>
            </a:pPr>
            <a:r>
              <a:rPr lang="en-US" dirty="0"/>
              <a:t>Does Trauma Always Show as PTSD?</a:t>
            </a:r>
          </a:p>
        </p:txBody>
      </p:sp>
      <p:sp>
        <p:nvSpPr>
          <p:cNvPr id="3" name="Content Placeholder 2"/>
          <p:cNvSpPr>
            <a:spLocks noGrp="1"/>
          </p:cNvSpPr>
          <p:nvPr>
            <p:ph idx="1"/>
          </p:nvPr>
        </p:nvSpPr>
        <p:spPr/>
        <p:txBody>
          <a:bodyPr>
            <a:normAutofit/>
          </a:bodyPr>
          <a:lstStyle/>
          <a:p>
            <a:pPr>
              <a:defRPr/>
            </a:pPr>
            <a:r>
              <a:rPr lang="en-US" sz="3200" dirty="0"/>
              <a:t>Evidence indicates instead that trauma can lead to a broad spectrum of possible reactions</a:t>
            </a:r>
          </a:p>
          <a:p>
            <a:pPr lvl="1">
              <a:defRPr/>
            </a:pPr>
            <a:r>
              <a:rPr lang="en-US" sz="3200" dirty="0"/>
              <a:t>Including psychosis</a:t>
            </a:r>
          </a:p>
          <a:p>
            <a:pPr>
              <a:defRPr/>
            </a:pPr>
            <a:r>
              <a:rPr lang="en-US" sz="3200" dirty="0"/>
              <a:t>This differs from the notion that psychosis often just “co-occurs” with PTSD</a:t>
            </a:r>
          </a:p>
        </p:txBody>
      </p:sp>
    </p:spTree>
    <p:extLst>
      <p:ext uri="{BB962C8B-B14F-4D97-AF65-F5344CB8AC3E}">
        <p14:creationId xmlns:p14="http://schemas.microsoft.com/office/powerpoint/2010/main" val="2687914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533401"/>
            <a:ext cx="8229600" cy="1139825"/>
          </a:xfrm>
        </p:spPr>
        <p:txBody>
          <a:bodyPr>
            <a:normAutofit fontScale="90000"/>
          </a:bodyPr>
          <a:lstStyle/>
          <a:p>
            <a:pPr eaLnBrk="1" hangingPunct="1"/>
            <a:r>
              <a:rPr lang="en-US" altLang="en-US" sz="4000" b="1"/>
              <a:t>Understanding why trauma causes much more than just “PTSD”</a:t>
            </a:r>
            <a:endParaRPr lang="en-US" altLang="en-US" sz="4000"/>
          </a:p>
        </p:txBody>
      </p:sp>
      <p:sp>
        <p:nvSpPr>
          <p:cNvPr id="33795" name="Rectangle 3"/>
          <p:cNvSpPr>
            <a:spLocks noGrp="1" noChangeArrowheads="1"/>
          </p:cNvSpPr>
          <p:nvPr>
            <p:ph type="body" idx="1"/>
          </p:nvPr>
        </p:nvSpPr>
        <p:spPr>
          <a:xfrm>
            <a:off x="1981200" y="2133601"/>
            <a:ext cx="8229600" cy="4530725"/>
          </a:xfrm>
        </p:spPr>
        <p:txBody>
          <a:bodyPr>
            <a:normAutofit lnSpcReduction="10000"/>
          </a:bodyPr>
          <a:lstStyle/>
          <a:p>
            <a:pPr eaLnBrk="1" hangingPunct="1">
              <a:lnSpc>
                <a:spcPct val="80000"/>
              </a:lnSpc>
              <a:defRPr/>
            </a:pPr>
            <a:r>
              <a:rPr lang="en-US" sz="2400" dirty="0"/>
              <a:t>A PTSD diagnosis requires symptoms that can be identified as revolving around the trauma</a:t>
            </a:r>
          </a:p>
          <a:p>
            <a:pPr eaLnBrk="1" hangingPunct="1">
              <a:lnSpc>
                <a:spcPct val="80000"/>
              </a:lnSpc>
              <a:defRPr/>
            </a:pPr>
            <a:r>
              <a:rPr lang="en-US" sz="2400" dirty="0"/>
              <a:t>There must be at least one of the following:</a:t>
            </a:r>
          </a:p>
          <a:p>
            <a:pPr lvl="1" eaLnBrk="1" hangingPunct="1">
              <a:lnSpc>
                <a:spcPct val="80000"/>
              </a:lnSpc>
              <a:defRPr/>
            </a:pPr>
            <a:r>
              <a:rPr lang="en-US" sz="2000" i="1" dirty="0"/>
              <a:t>recurrent recollections, or </a:t>
            </a:r>
          </a:p>
          <a:p>
            <a:pPr lvl="1" eaLnBrk="1" hangingPunct="1">
              <a:lnSpc>
                <a:spcPct val="80000"/>
              </a:lnSpc>
              <a:defRPr/>
            </a:pPr>
            <a:r>
              <a:rPr lang="en-US" sz="2000" i="1" dirty="0"/>
              <a:t>distressing dreams that relate to the trauma or</a:t>
            </a:r>
          </a:p>
          <a:p>
            <a:pPr lvl="1" eaLnBrk="1" hangingPunct="1">
              <a:lnSpc>
                <a:spcPct val="80000"/>
              </a:lnSpc>
              <a:defRPr/>
            </a:pPr>
            <a:r>
              <a:rPr lang="en-US" sz="2000" i="1" dirty="0"/>
              <a:t>acting or feeling as though it's reoccurring, </a:t>
            </a:r>
          </a:p>
          <a:p>
            <a:pPr lvl="1" eaLnBrk="1" hangingPunct="1">
              <a:lnSpc>
                <a:spcPct val="80000"/>
              </a:lnSpc>
              <a:defRPr/>
            </a:pPr>
            <a:r>
              <a:rPr lang="en-US" sz="2000" i="1" dirty="0"/>
              <a:t>or distress at exposure to external or internal cues that symbolize or resemble the event.</a:t>
            </a:r>
          </a:p>
          <a:p>
            <a:pPr eaLnBrk="1" hangingPunct="1">
              <a:lnSpc>
                <a:spcPct val="80000"/>
              </a:lnSpc>
              <a:defRPr/>
            </a:pPr>
            <a:endParaRPr lang="en-US" sz="2400" i="1" dirty="0"/>
          </a:p>
          <a:p>
            <a:pPr eaLnBrk="1" hangingPunct="1">
              <a:lnSpc>
                <a:spcPct val="80000"/>
              </a:lnSpc>
              <a:defRPr/>
            </a:pPr>
            <a:r>
              <a:rPr lang="en-US" sz="2400" dirty="0"/>
              <a:t>But if a person successfully avoids thinking about or processing the trauma in an obvious way, then there will be no symptoms that clearly revolve around the trauma.</a:t>
            </a:r>
          </a:p>
          <a:p>
            <a:pPr eaLnBrk="1" hangingPunct="1">
              <a:lnSpc>
                <a:spcPct val="80000"/>
              </a:lnSpc>
              <a:defRPr/>
            </a:pPr>
            <a:endParaRPr lang="en-US" sz="2400" dirty="0"/>
          </a:p>
        </p:txBody>
      </p:sp>
    </p:spTree>
    <p:extLst>
      <p:ext uri="{BB962C8B-B14F-4D97-AF65-F5344CB8AC3E}">
        <p14:creationId xmlns:p14="http://schemas.microsoft.com/office/powerpoint/2010/main" val="860634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additive="base">
                                        <p:cTn id="21"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3795">
                                            <p:txEl>
                                              <p:pRg st="5" end="5"/>
                                            </p:txEl>
                                          </p:spTgt>
                                        </p:tgtEl>
                                        <p:attrNameLst>
                                          <p:attrName>style.visibility</p:attrName>
                                        </p:attrNameLst>
                                      </p:cBhvr>
                                      <p:to>
                                        <p:strVal val="visible"/>
                                      </p:to>
                                    </p:set>
                                    <p:anim calcmode="lin" valueType="num">
                                      <p:cBhvr additive="base">
                                        <p:cTn id="29"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anim calcmode="lin" valueType="num">
                                      <p:cBhvr additive="base">
                                        <p:cTn id="35"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defRPr/>
            </a:pPr>
            <a:r>
              <a:rPr lang="en-US" sz="4000"/>
              <a:t>Common factors in PTSD and psychosis:</a:t>
            </a:r>
          </a:p>
        </p:txBody>
      </p:sp>
      <p:sp>
        <p:nvSpPr>
          <p:cNvPr id="28675" name="Rectangle 3"/>
          <p:cNvSpPr>
            <a:spLocks noGrp="1" noChangeArrowheads="1"/>
          </p:cNvSpPr>
          <p:nvPr>
            <p:ph type="body" idx="1"/>
          </p:nvPr>
        </p:nvSpPr>
        <p:spPr>
          <a:xfrm>
            <a:off x="1981200" y="1905000"/>
            <a:ext cx="8229600" cy="4572000"/>
          </a:xfrm>
        </p:spPr>
        <p:txBody>
          <a:bodyPr/>
          <a:lstStyle/>
          <a:p>
            <a:pPr eaLnBrk="1" hangingPunct="1">
              <a:lnSpc>
                <a:spcPct val="90000"/>
              </a:lnSpc>
              <a:defRPr/>
            </a:pPr>
            <a:r>
              <a:rPr lang="en-US" sz="2400" dirty="0"/>
              <a:t>High arousal &amp; </a:t>
            </a:r>
            <a:r>
              <a:rPr lang="en-US" sz="2400" dirty="0" err="1"/>
              <a:t>hypervigilance</a:t>
            </a:r>
            <a:endParaRPr lang="en-US" sz="2400" dirty="0"/>
          </a:p>
          <a:p>
            <a:pPr eaLnBrk="1" hangingPunct="1">
              <a:lnSpc>
                <a:spcPct val="90000"/>
              </a:lnSpc>
              <a:defRPr/>
            </a:pPr>
            <a:r>
              <a:rPr lang="en-US" sz="2400" dirty="0"/>
              <a:t>Sleep disturbance</a:t>
            </a:r>
          </a:p>
          <a:p>
            <a:pPr eaLnBrk="1" hangingPunct="1">
              <a:lnSpc>
                <a:spcPct val="90000"/>
              </a:lnSpc>
              <a:defRPr/>
            </a:pPr>
            <a:r>
              <a:rPr lang="en-US" sz="2400" dirty="0"/>
              <a:t>Avoidance</a:t>
            </a:r>
          </a:p>
          <a:p>
            <a:pPr eaLnBrk="1" hangingPunct="1">
              <a:lnSpc>
                <a:spcPct val="90000"/>
              </a:lnSpc>
              <a:defRPr/>
            </a:pPr>
            <a:r>
              <a:rPr lang="en-US" sz="2400" dirty="0"/>
              <a:t>Emotional numbing</a:t>
            </a:r>
          </a:p>
          <a:p>
            <a:pPr eaLnBrk="1" hangingPunct="1">
              <a:lnSpc>
                <a:spcPct val="90000"/>
              </a:lnSpc>
              <a:defRPr/>
            </a:pPr>
            <a:r>
              <a:rPr lang="en-US" sz="2400" dirty="0"/>
              <a:t>Selective Attention</a:t>
            </a:r>
          </a:p>
          <a:p>
            <a:pPr eaLnBrk="1" hangingPunct="1">
              <a:lnSpc>
                <a:spcPct val="90000"/>
              </a:lnSpc>
              <a:defRPr/>
            </a:pPr>
            <a:r>
              <a:rPr lang="en-US" sz="2400" dirty="0"/>
              <a:t>Safety behaviors</a:t>
            </a:r>
          </a:p>
          <a:p>
            <a:pPr eaLnBrk="1" hangingPunct="1">
              <a:lnSpc>
                <a:spcPct val="90000"/>
              </a:lnSpc>
              <a:defRPr/>
            </a:pPr>
            <a:r>
              <a:rPr lang="en-US" sz="2400" dirty="0"/>
              <a:t>Dysfunctional thought control strategies</a:t>
            </a:r>
          </a:p>
          <a:p>
            <a:pPr eaLnBrk="1" hangingPunct="1">
              <a:lnSpc>
                <a:spcPct val="90000"/>
              </a:lnSpc>
              <a:defRPr/>
            </a:pPr>
            <a:r>
              <a:rPr lang="en-US" sz="2400" dirty="0"/>
              <a:t>Expressed emotion causes relapse</a:t>
            </a:r>
          </a:p>
          <a:p>
            <a:pPr eaLnBrk="1" hangingPunct="1">
              <a:lnSpc>
                <a:spcPct val="90000"/>
              </a:lnSpc>
              <a:defRPr/>
            </a:pPr>
            <a:r>
              <a:rPr lang="en-US" sz="2400" dirty="0"/>
              <a:t>Dissociation</a:t>
            </a:r>
          </a:p>
          <a:p>
            <a:pPr eaLnBrk="1" hangingPunct="1">
              <a:lnSpc>
                <a:spcPct val="90000"/>
              </a:lnSpc>
              <a:defRPr/>
            </a:pPr>
            <a:r>
              <a:rPr lang="en-US" sz="2400" dirty="0"/>
              <a:t>Intrusive phenomena: thoughts, sensory, emotions </a:t>
            </a:r>
          </a:p>
        </p:txBody>
      </p:sp>
    </p:spTree>
    <p:extLst>
      <p:ext uri="{BB962C8B-B14F-4D97-AF65-F5344CB8AC3E}">
        <p14:creationId xmlns:p14="http://schemas.microsoft.com/office/powerpoint/2010/main" val="18641842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75">
                                            <p:txEl>
                                              <p:pRg st="6" end="6"/>
                                            </p:txEl>
                                          </p:spTgt>
                                        </p:tgtEl>
                                        <p:attrNameLst>
                                          <p:attrName>style.visibility</p:attrName>
                                        </p:attrNameLst>
                                      </p:cBhvr>
                                      <p:to>
                                        <p:strVal val="visible"/>
                                      </p:to>
                                    </p:set>
                                    <p:anim calcmode="lin" valueType="num">
                                      <p:cBhvr additive="base">
                                        <p:cTn id="43"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75">
                                            <p:txEl>
                                              <p:pRg st="7" end="7"/>
                                            </p:txEl>
                                          </p:spTgt>
                                        </p:tgtEl>
                                        <p:attrNameLst>
                                          <p:attrName>style.visibility</p:attrName>
                                        </p:attrNameLst>
                                      </p:cBhvr>
                                      <p:to>
                                        <p:strVal val="visible"/>
                                      </p:to>
                                    </p:set>
                                    <p:anim calcmode="lin" valueType="num">
                                      <p:cBhvr additive="base">
                                        <p:cTn id="49"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675">
                                            <p:txEl>
                                              <p:pRg st="8" end="8"/>
                                            </p:txEl>
                                          </p:spTgt>
                                        </p:tgtEl>
                                        <p:attrNameLst>
                                          <p:attrName>style.visibility</p:attrName>
                                        </p:attrNameLst>
                                      </p:cBhvr>
                                      <p:to>
                                        <p:strVal val="visible"/>
                                      </p:to>
                                    </p:set>
                                    <p:anim calcmode="lin" valueType="num">
                                      <p:cBhvr additive="base">
                                        <p:cTn id="55" dur="500" fill="hold"/>
                                        <p:tgtEl>
                                          <p:spTgt spid="286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6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675">
                                            <p:txEl>
                                              <p:pRg st="9" end="9"/>
                                            </p:txEl>
                                          </p:spTgt>
                                        </p:tgtEl>
                                        <p:attrNameLst>
                                          <p:attrName>style.visibility</p:attrName>
                                        </p:attrNameLst>
                                      </p:cBhvr>
                                      <p:to>
                                        <p:strVal val="visible"/>
                                      </p:to>
                                    </p:set>
                                    <p:anim calcmode="lin" valueType="num">
                                      <p:cBhvr additive="base">
                                        <p:cTn id="61" dur="500" fill="hold"/>
                                        <p:tgtEl>
                                          <p:spTgt spid="286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86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629400"/>
          </a:xfrm>
          <a:prstGeom prst="rect">
            <a:avLst/>
          </a:prstGeom>
          <a:solidFill>
            <a:schemeClr val="bg1"/>
          </a:solidFill>
          <a:ln>
            <a:noFill/>
          </a:ln>
        </p:spPr>
      </p:pic>
      <p:sp>
        <p:nvSpPr>
          <p:cNvPr id="34819" name="Text Box 6"/>
          <p:cNvSpPr txBox="1">
            <a:spLocks noChangeArrowheads="1"/>
          </p:cNvSpPr>
          <p:nvPr/>
        </p:nvSpPr>
        <p:spPr bwMode="auto">
          <a:xfrm>
            <a:off x="1524000" y="6613525"/>
            <a:ext cx="9144000" cy="2603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50000"/>
              </a:spcBef>
              <a:buClrTx/>
              <a:buSzTx/>
              <a:buFontTx/>
              <a:buNone/>
            </a:pPr>
            <a:r>
              <a:rPr lang="en-US" altLang="en-US" sz="1100">
                <a:solidFill>
                  <a:srgbClr val="000000"/>
                </a:solidFill>
                <a:latin typeface="Garamond" panose="02020404030301010803" pitchFamily="18" charset="0"/>
              </a:rPr>
              <a:t>From “Relationships between trauma and psychosis” by Warren Larkin &amp; Anthony P. Morrison, in </a:t>
            </a:r>
            <a:r>
              <a:rPr lang="en-US" altLang="en-US" sz="1100" u="sng">
                <a:solidFill>
                  <a:srgbClr val="000000"/>
                </a:solidFill>
                <a:latin typeface="Garamond" panose="02020404030301010803" pitchFamily="18" charset="0"/>
              </a:rPr>
              <a:t>Trauma and Psychosis: New Directions for Theory and Therapy</a:t>
            </a:r>
            <a:endParaRPr lang="en-US" altLang="en-US" sz="1100">
              <a:solidFill>
                <a:srgbClr val="000000"/>
              </a:solidFill>
              <a:latin typeface="Garamond" panose="02020404030301010803" pitchFamily="18" charset="0"/>
            </a:endParaRPr>
          </a:p>
        </p:txBody>
      </p:sp>
    </p:spTree>
    <p:extLst>
      <p:ext uri="{BB962C8B-B14F-4D97-AF65-F5344CB8AC3E}">
        <p14:creationId xmlns:p14="http://schemas.microsoft.com/office/powerpoint/2010/main" val="11652798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 key common factor:  Fear of going mad</a:t>
            </a:r>
          </a:p>
        </p:txBody>
      </p:sp>
      <p:sp>
        <p:nvSpPr>
          <p:cNvPr id="3" name="Content Placeholder 2"/>
          <p:cNvSpPr>
            <a:spLocks noGrp="1"/>
          </p:cNvSpPr>
          <p:nvPr>
            <p:ph idx="1"/>
          </p:nvPr>
        </p:nvSpPr>
        <p:spPr>
          <a:xfrm>
            <a:off x="1981200" y="1905000"/>
            <a:ext cx="8229600" cy="4495800"/>
          </a:xfrm>
        </p:spPr>
        <p:txBody>
          <a:bodyPr>
            <a:normAutofit lnSpcReduction="10000"/>
          </a:bodyPr>
          <a:lstStyle/>
          <a:p>
            <a:pPr>
              <a:defRPr/>
            </a:pPr>
            <a:r>
              <a:rPr lang="en-US" sz="2400" dirty="0"/>
              <a:t>70% of those diagnosed with psychosis reported “fear of going crazy” as the most common “</a:t>
            </a:r>
            <a:r>
              <a:rPr lang="en-US" sz="2400" dirty="0" err="1"/>
              <a:t>prodromal</a:t>
            </a:r>
            <a:r>
              <a:rPr lang="en-US" sz="2400" dirty="0"/>
              <a:t> symptom” out of 30 that were assessed</a:t>
            </a:r>
          </a:p>
          <a:p>
            <a:pPr lvl="2">
              <a:defRPr/>
            </a:pPr>
            <a:r>
              <a:rPr lang="en-US" sz="2400" dirty="0"/>
              <a:t>(Hirsch &amp; </a:t>
            </a:r>
            <a:r>
              <a:rPr lang="en-US" sz="2400" dirty="0" err="1"/>
              <a:t>Jolley</a:t>
            </a:r>
            <a:r>
              <a:rPr lang="en-US" sz="2400" dirty="0"/>
              <a:t>, 1989)</a:t>
            </a:r>
          </a:p>
          <a:p>
            <a:pPr>
              <a:defRPr/>
            </a:pPr>
            <a:r>
              <a:rPr lang="en-US" sz="2400" dirty="0"/>
              <a:t>Interpreting initial post trauma symptoms as a sign of impending madness was found in one study </a:t>
            </a:r>
          </a:p>
          <a:p>
            <a:pPr lvl="1">
              <a:defRPr/>
            </a:pPr>
            <a:r>
              <a:rPr lang="en-US" sz="2400" dirty="0"/>
              <a:t>to be common in those who developed PTSD compared to those who didn’t, and </a:t>
            </a:r>
          </a:p>
          <a:p>
            <a:pPr lvl="1">
              <a:defRPr/>
            </a:pPr>
            <a:r>
              <a:rPr lang="en-US" sz="2400" dirty="0"/>
              <a:t>to distinguish those who developed persistent PTSD from those who recovered</a:t>
            </a:r>
          </a:p>
          <a:p>
            <a:pPr lvl="2">
              <a:defRPr/>
            </a:pPr>
            <a:r>
              <a:rPr lang="en-US" sz="2400" dirty="0"/>
              <a:t>(Dunmore, Clark, &amp; Ehlers, 1999)</a:t>
            </a:r>
          </a:p>
        </p:txBody>
      </p:sp>
    </p:spTree>
    <p:extLst>
      <p:ext uri="{BB962C8B-B14F-4D97-AF65-F5344CB8AC3E}">
        <p14:creationId xmlns:p14="http://schemas.microsoft.com/office/powerpoint/2010/main" val="1728296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t>What happens when a person fears madness?</a:t>
            </a:r>
            <a:endParaRPr lang="en-US" dirty="0"/>
          </a:p>
        </p:txBody>
      </p:sp>
      <p:sp>
        <p:nvSpPr>
          <p:cNvPr id="3" name="Content Placeholder 2"/>
          <p:cNvSpPr>
            <a:spLocks noGrp="1"/>
          </p:cNvSpPr>
          <p:nvPr>
            <p:ph idx="1"/>
          </p:nvPr>
        </p:nvSpPr>
        <p:spPr/>
        <p:txBody>
          <a:bodyPr>
            <a:normAutofit/>
          </a:bodyPr>
          <a:lstStyle/>
          <a:p>
            <a:pPr>
              <a:defRPr/>
            </a:pPr>
            <a:r>
              <a:rPr lang="en-US" sz="2800" dirty="0"/>
              <a:t>Fears that intrusive mental phenomena are “madness” leads to attempts to avoid experiencing them</a:t>
            </a:r>
          </a:p>
          <a:p>
            <a:pPr lvl="1">
              <a:defRPr/>
            </a:pPr>
            <a:r>
              <a:rPr lang="en-US" sz="2800" dirty="0"/>
              <a:t>Which interferes with exposure, or finding out one can handle them, and putting them in perspective (as memories, etc.)</a:t>
            </a:r>
          </a:p>
          <a:p>
            <a:pPr lvl="1">
              <a:defRPr/>
            </a:pPr>
            <a:r>
              <a:rPr lang="en-US" sz="2800" dirty="0"/>
              <a:t>Instead, person is (re) traumatized, as a desperate attempt to control experience fails.</a:t>
            </a:r>
          </a:p>
        </p:txBody>
      </p:sp>
    </p:spTree>
    <p:extLst>
      <p:ext uri="{BB962C8B-B14F-4D97-AF65-F5344CB8AC3E}">
        <p14:creationId xmlns:p14="http://schemas.microsoft.com/office/powerpoint/2010/main" val="3088492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05000" y="914401"/>
            <a:ext cx="8229600" cy="1139825"/>
          </a:xfrm>
        </p:spPr>
        <p:txBody>
          <a:bodyPr>
            <a:normAutofit fontScale="90000"/>
          </a:bodyPr>
          <a:lstStyle/>
          <a:p>
            <a:pPr eaLnBrk="1" hangingPunct="1">
              <a:defRPr/>
            </a:pPr>
            <a:r>
              <a:rPr lang="en-US" sz="4000"/>
              <a:t>Key Difference between a flashback and a hallucination:</a:t>
            </a:r>
          </a:p>
        </p:txBody>
      </p:sp>
      <p:sp>
        <p:nvSpPr>
          <p:cNvPr id="53251" name="Rectangle 3"/>
          <p:cNvSpPr>
            <a:spLocks noGrp="1" noChangeArrowheads="1"/>
          </p:cNvSpPr>
          <p:nvPr>
            <p:ph type="body" idx="1"/>
          </p:nvPr>
        </p:nvSpPr>
        <p:spPr>
          <a:xfrm>
            <a:off x="1981200" y="2362200"/>
            <a:ext cx="8229600" cy="4038600"/>
          </a:xfrm>
        </p:spPr>
        <p:txBody>
          <a:bodyPr/>
          <a:lstStyle/>
          <a:p>
            <a:pPr eaLnBrk="1" hangingPunct="1">
              <a:defRPr/>
            </a:pPr>
            <a:r>
              <a:rPr lang="en-US" sz="2800" dirty="0"/>
              <a:t>In a flashback, there is the recognition that what one is experiencing now is related to the past trauma</a:t>
            </a:r>
          </a:p>
          <a:p>
            <a:pPr lvl="1" eaLnBrk="1" hangingPunct="1">
              <a:defRPr/>
            </a:pPr>
            <a:r>
              <a:rPr lang="en-US" sz="2400" dirty="0"/>
              <a:t>But when a trauma has been especially overwhelming or denied, this recognition itself is blocked</a:t>
            </a:r>
          </a:p>
          <a:p>
            <a:pPr lvl="1" eaLnBrk="1" hangingPunct="1">
              <a:defRPr/>
            </a:pPr>
            <a:r>
              <a:rPr lang="en-US" sz="2400" dirty="0"/>
              <a:t>A hallucination is often just a “flashback” type of experience where the connection to the past is overlooked or denied.</a:t>
            </a:r>
          </a:p>
        </p:txBody>
      </p:sp>
    </p:spTree>
    <p:extLst>
      <p:ext uri="{BB962C8B-B14F-4D97-AF65-F5344CB8AC3E}">
        <p14:creationId xmlns:p14="http://schemas.microsoft.com/office/powerpoint/2010/main" val="23235461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defRPr/>
            </a:pPr>
            <a:r>
              <a:rPr lang="en-US" sz="4000" dirty="0"/>
              <a:t>Decontextualized Experience</a:t>
            </a:r>
          </a:p>
        </p:txBody>
      </p:sp>
      <p:sp>
        <p:nvSpPr>
          <p:cNvPr id="55299" name="Rectangle 3"/>
          <p:cNvSpPr>
            <a:spLocks noGrp="1" noChangeArrowheads="1"/>
          </p:cNvSpPr>
          <p:nvPr>
            <p:ph type="body" idx="1"/>
          </p:nvPr>
        </p:nvSpPr>
        <p:spPr>
          <a:xfrm>
            <a:off x="1981200" y="1295401"/>
            <a:ext cx="8229600" cy="4525963"/>
          </a:xfrm>
        </p:spPr>
        <p:txBody>
          <a:bodyPr/>
          <a:lstStyle/>
          <a:p>
            <a:pPr eaLnBrk="1" hangingPunct="1">
              <a:defRPr/>
            </a:pPr>
            <a:r>
              <a:rPr lang="en-US" sz="2800" dirty="0"/>
              <a:t>Ordinarily, the h</a:t>
            </a:r>
            <a:r>
              <a:rPr lang="en-US" sz="2800" i="1" dirty="0"/>
              <a:t>ippocampus serves to bind individual features of incoming information into a spatial/temporal context</a:t>
            </a:r>
          </a:p>
          <a:p>
            <a:pPr lvl="1" eaLnBrk="1" hangingPunct="1">
              <a:defRPr/>
            </a:pPr>
            <a:r>
              <a:rPr lang="en-US" sz="2400" dirty="0"/>
              <a:t>Then info goes to amygdala</a:t>
            </a:r>
          </a:p>
          <a:p>
            <a:pPr eaLnBrk="1" hangingPunct="1">
              <a:defRPr/>
            </a:pPr>
            <a:r>
              <a:rPr lang="en-US" sz="2800" dirty="0"/>
              <a:t>But when trauma is too intense, info goes straight to the amygdala</a:t>
            </a:r>
          </a:p>
          <a:p>
            <a:pPr lvl="1" eaLnBrk="1" hangingPunct="1">
              <a:defRPr/>
            </a:pPr>
            <a:r>
              <a:rPr lang="en-US" sz="2400" dirty="0"/>
              <a:t>Resulting in memory fragments</a:t>
            </a:r>
          </a:p>
          <a:p>
            <a:pPr lvl="1" eaLnBrk="1" hangingPunct="1">
              <a:buFontTx/>
              <a:buNone/>
              <a:defRPr/>
            </a:pPr>
            <a:r>
              <a:rPr lang="en-US" sz="2400" dirty="0"/>
              <a:t> that contain high affect</a:t>
            </a:r>
          </a:p>
          <a:p>
            <a:pPr lvl="2" eaLnBrk="1" hangingPunct="1">
              <a:defRPr/>
            </a:pPr>
            <a:r>
              <a:rPr lang="en-US" sz="2000" dirty="0"/>
              <a:t>With no context</a:t>
            </a:r>
          </a:p>
          <a:p>
            <a:pPr eaLnBrk="1" hangingPunct="1">
              <a:defRPr/>
            </a:pPr>
            <a:endParaRPr lang="en-US" sz="2800" dirty="0"/>
          </a:p>
        </p:txBody>
      </p:sp>
      <p:sp>
        <p:nvSpPr>
          <p:cNvPr id="8196" name="TextBox 3"/>
          <p:cNvSpPr txBox="1">
            <a:spLocks noChangeArrowheads="1"/>
          </p:cNvSpPr>
          <p:nvPr/>
        </p:nvSpPr>
        <p:spPr bwMode="auto">
          <a:xfrm>
            <a:off x="2133600" y="5715001"/>
            <a:ext cx="5943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a:latin typeface="Garamond" panose="02020404030301010803" pitchFamily="18" charset="0"/>
              </a:rPr>
              <a:t>See “The catastrophic interaction hypothesis” by Fowler et al., in the book  “Trauma and Psychosis: New Directions in Theory and Therapy”</a:t>
            </a:r>
          </a:p>
        </p:txBody>
      </p:sp>
      <p:pic>
        <p:nvPicPr>
          <p:cNvPr id="8197" name="Picture 4" descr="https://encrypted-tbn0.gstatic.com/images?q=tbn:ANd9GcS96x49zKMRcMkv1SrpThozDuGsZ-5zv_AG0hQTZ8XD3sP89g2pO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4572000"/>
            <a:ext cx="1905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22907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981200" y="838201"/>
            <a:ext cx="8229600" cy="1139825"/>
          </a:xfrm>
        </p:spPr>
        <p:txBody>
          <a:bodyPr>
            <a:normAutofit fontScale="90000"/>
          </a:bodyPr>
          <a:lstStyle/>
          <a:p>
            <a:pPr eaLnBrk="1" hangingPunct="1">
              <a:defRPr/>
            </a:pPr>
            <a:r>
              <a:rPr lang="en-US" sz="4000" b="1" dirty="0" err="1"/>
              <a:t>Decontextualized</a:t>
            </a:r>
            <a:r>
              <a:rPr lang="en-US" sz="4000" b="1" dirty="0"/>
              <a:t> trauma flashbacks can easily become “psychotic”</a:t>
            </a:r>
            <a:br>
              <a:rPr lang="en-US" sz="4000" b="1" dirty="0"/>
            </a:br>
            <a:endParaRPr lang="en-US" sz="4000" b="1" dirty="0"/>
          </a:p>
        </p:txBody>
      </p:sp>
      <p:sp>
        <p:nvSpPr>
          <p:cNvPr id="131075" name="Rectangle 3"/>
          <p:cNvSpPr>
            <a:spLocks noGrp="1" noChangeArrowheads="1"/>
          </p:cNvSpPr>
          <p:nvPr>
            <p:ph type="body" idx="1"/>
          </p:nvPr>
        </p:nvSpPr>
        <p:spPr>
          <a:xfrm>
            <a:off x="1981200" y="2895600"/>
            <a:ext cx="8229600" cy="3962401"/>
          </a:xfrm>
        </p:spPr>
        <p:txBody>
          <a:bodyPr/>
          <a:lstStyle/>
          <a:p>
            <a:pPr eaLnBrk="1" hangingPunct="1">
              <a:defRPr/>
            </a:pPr>
            <a:r>
              <a:rPr lang="en-US" sz="2400" dirty="0"/>
              <a:t>Problematic interpretations of the activation of trauma memories</a:t>
            </a:r>
          </a:p>
          <a:p>
            <a:pPr lvl="1" eaLnBrk="1" hangingPunct="1">
              <a:defRPr/>
            </a:pPr>
            <a:r>
              <a:rPr lang="en-US" sz="2400" dirty="0"/>
              <a:t>Like a voice that echoes meanings first encountered during trauma</a:t>
            </a:r>
          </a:p>
          <a:p>
            <a:pPr lvl="2" eaLnBrk="1" hangingPunct="1">
              <a:defRPr/>
            </a:pPr>
            <a:r>
              <a:rPr lang="en-US" sz="2400" dirty="0"/>
              <a:t>Might be interpreted as a current presence of the abuser, or as an alien or demon</a:t>
            </a:r>
          </a:p>
          <a:p>
            <a:pPr eaLnBrk="1" hangingPunct="1">
              <a:defRPr/>
            </a:pPr>
            <a:endParaRPr lang="en-US" dirty="0"/>
          </a:p>
        </p:txBody>
      </p:sp>
      <p:sp>
        <p:nvSpPr>
          <p:cNvPr id="10244" name="TextBox 3"/>
          <p:cNvSpPr txBox="1">
            <a:spLocks noChangeArrowheads="1"/>
          </p:cNvSpPr>
          <p:nvPr/>
        </p:nvSpPr>
        <p:spPr bwMode="auto">
          <a:xfrm>
            <a:off x="2057400" y="5867401"/>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a:latin typeface="Garamond" panose="02020404030301010803" pitchFamily="18" charset="0"/>
              </a:rPr>
              <a:t>See “Relationship between child abuse and psychosis” by Read, Rudegeair &amp; Farelly, </a:t>
            </a:r>
          </a:p>
          <a:p>
            <a:pPr eaLnBrk="1" hangingPunct="1">
              <a:spcBef>
                <a:spcPct val="0"/>
              </a:spcBef>
              <a:buClrTx/>
              <a:buSzTx/>
              <a:buFontTx/>
              <a:buNone/>
            </a:pPr>
            <a:r>
              <a:rPr lang="en-US" altLang="en-US" sz="1800">
                <a:latin typeface="Garamond" panose="02020404030301010803" pitchFamily="18" charset="0"/>
              </a:rPr>
              <a:t>p. 39-41, in the book “Trauma and Psychosis: New Directions for Theory and Therapy”</a:t>
            </a:r>
          </a:p>
        </p:txBody>
      </p:sp>
    </p:spTree>
    <p:extLst>
      <p:ext uri="{BB962C8B-B14F-4D97-AF65-F5344CB8AC3E}">
        <p14:creationId xmlns:p14="http://schemas.microsoft.com/office/powerpoint/2010/main" val="105629072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defRPr/>
            </a:pPr>
            <a:r>
              <a:rPr lang="en-US" sz="4000" dirty="0"/>
              <a:t>For those with psychosis, the role of trauma is often still denied</a:t>
            </a:r>
          </a:p>
        </p:txBody>
      </p:sp>
      <p:sp>
        <p:nvSpPr>
          <p:cNvPr id="38915" name="Rectangle 3"/>
          <p:cNvSpPr>
            <a:spLocks noGrp="1" noChangeArrowheads="1"/>
          </p:cNvSpPr>
          <p:nvPr>
            <p:ph type="body" idx="1"/>
          </p:nvPr>
        </p:nvSpPr>
        <p:spPr>
          <a:xfrm>
            <a:off x="2057400" y="2222500"/>
            <a:ext cx="8229600" cy="4635500"/>
          </a:xfrm>
        </p:spPr>
        <p:txBody>
          <a:bodyPr>
            <a:normAutofit/>
          </a:bodyPr>
          <a:lstStyle/>
          <a:p>
            <a:pPr eaLnBrk="1" hangingPunct="1">
              <a:lnSpc>
                <a:spcPct val="90000"/>
              </a:lnSpc>
              <a:defRPr/>
            </a:pPr>
            <a:r>
              <a:rPr lang="en-US" sz="3200" dirty="0"/>
              <a:t>In 1975 the Comprehensive Textbook of Psychiatry, a respected source of information, estimated the prevalence of incest to be</a:t>
            </a:r>
          </a:p>
          <a:p>
            <a:pPr lvl="1">
              <a:lnSpc>
                <a:spcPct val="90000"/>
              </a:lnSpc>
              <a:defRPr/>
            </a:pPr>
            <a:r>
              <a:rPr lang="en-US" sz="3000" dirty="0"/>
              <a:t> 1 in a million!</a:t>
            </a:r>
          </a:p>
          <a:p>
            <a:pPr eaLnBrk="1" hangingPunct="1">
              <a:lnSpc>
                <a:spcPct val="90000"/>
              </a:lnSpc>
              <a:defRPr/>
            </a:pPr>
            <a:r>
              <a:rPr lang="en-US" sz="3200" dirty="0"/>
              <a:t>Since then, a lot has changed regarding recognition of the existence and role of trauma, but not for those with psychosis, especially in the U.S.</a:t>
            </a:r>
          </a:p>
        </p:txBody>
      </p:sp>
    </p:spTree>
    <p:extLst>
      <p:ext uri="{BB962C8B-B14F-4D97-AF65-F5344CB8AC3E}">
        <p14:creationId xmlns:p14="http://schemas.microsoft.com/office/powerpoint/2010/main" val="3513859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Effect transition="in" filter="fade">
                                      <p:cBhvr>
                                        <p:cTn id="13" dur="1000"/>
                                        <p:tgtEl>
                                          <p:spTgt spid="38915">
                                            <p:txEl>
                                              <p:pRg st="1" end="1"/>
                                            </p:txEl>
                                          </p:spTgt>
                                        </p:tgtEl>
                                      </p:cBhvr>
                                    </p:animEffect>
                                    <p:anim calcmode="lin" valueType="num">
                                      <p:cBhvr>
                                        <p:cTn id="14"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8915">
                                            <p:txEl>
                                              <p:pRg st="2" end="2"/>
                                            </p:txEl>
                                          </p:spTgt>
                                        </p:tgtEl>
                                        <p:attrNameLst>
                                          <p:attrName>style.visibility</p:attrName>
                                        </p:attrNameLst>
                                      </p:cBhvr>
                                      <p:to>
                                        <p:strVal val="visible"/>
                                      </p:to>
                                    </p:set>
                                    <p:animEffect transition="in" filter="fade">
                                      <p:cBhvr>
                                        <p:cTn id="20" dur="1000"/>
                                        <p:tgtEl>
                                          <p:spTgt spid="38915">
                                            <p:txEl>
                                              <p:pRg st="2" end="2"/>
                                            </p:txEl>
                                          </p:spTgt>
                                        </p:tgtEl>
                                      </p:cBhvr>
                                    </p:animEffect>
                                    <p:anim calcmode="lin" valueType="num">
                                      <p:cBhvr>
                                        <p:cTn id="21"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Trauma narrows the focus</a:t>
            </a:r>
          </a:p>
        </p:txBody>
      </p:sp>
      <p:sp>
        <p:nvSpPr>
          <p:cNvPr id="3" name="Content Placeholder 2"/>
          <p:cNvSpPr>
            <a:spLocks noGrp="1"/>
          </p:cNvSpPr>
          <p:nvPr>
            <p:ph idx="1"/>
          </p:nvPr>
        </p:nvSpPr>
        <p:spPr/>
        <p:txBody>
          <a:bodyPr>
            <a:noAutofit/>
          </a:bodyPr>
          <a:lstStyle/>
          <a:p>
            <a:pPr>
              <a:defRPr/>
            </a:pPr>
            <a:r>
              <a:rPr lang="en-US" sz="2800" dirty="0"/>
              <a:t>In a traumatic experience, a person’s focus &amp; interests narrow to what seems necessary to survive</a:t>
            </a:r>
          </a:p>
          <a:p>
            <a:pPr lvl="1">
              <a:defRPr/>
            </a:pPr>
            <a:r>
              <a:rPr lang="en-US" sz="2800" dirty="0"/>
              <a:t>Possibilities are seen in black &amp; white, </a:t>
            </a:r>
          </a:p>
          <a:p>
            <a:pPr lvl="2">
              <a:defRPr/>
            </a:pPr>
            <a:r>
              <a:rPr lang="en-US" sz="2800" dirty="0"/>
              <a:t>to aid sharp decision making and intense action</a:t>
            </a:r>
          </a:p>
          <a:p>
            <a:pPr lvl="1">
              <a:defRPr/>
            </a:pPr>
            <a:r>
              <a:rPr lang="en-US" sz="2800" dirty="0"/>
              <a:t>Some interests &amp; needs must be sacrificed to carry out the survival strategy</a:t>
            </a:r>
          </a:p>
        </p:txBody>
      </p:sp>
    </p:spTree>
    <p:extLst>
      <p:ext uri="{BB962C8B-B14F-4D97-AF65-F5344CB8AC3E}">
        <p14:creationId xmlns:p14="http://schemas.microsoft.com/office/powerpoint/2010/main" val="798720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a:t>
            </a:r>
          </a:p>
        </p:txBody>
      </p:sp>
      <p:sp>
        <p:nvSpPr>
          <p:cNvPr id="3" name="Content Placeholder 2"/>
          <p:cNvSpPr>
            <a:spLocks noGrp="1"/>
          </p:cNvSpPr>
          <p:nvPr>
            <p:ph idx="1"/>
          </p:nvPr>
        </p:nvSpPr>
        <p:spPr/>
        <p:txBody>
          <a:bodyPr>
            <a:noAutofit/>
          </a:bodyPr>
          <a:lstStyle/>
          <a:p>
            <a:r>
              <a:rPr lang="en-US" sz="2800" dirty="0"/>
              <a:t>Having a very narrow focus on a particular threat is often itself a threat to the person</a:t>
            </a:r>
          </a:p>
          <a:p>
            <a:pPr lvl="1"/>
            <a:r>
              <a:rPr lang="en-US" sz="2800" dirty="0"/>
              <a:t>Because of that tendency for other needs to be sacrificed </a:t>
            </a:r>
          </a:p>
          <a:p>
            <a:r>
              <a:rPr lang="en-US" sz="2800" dirty="0"/>
              <a:t>So the person may attempt to deny or tune out the threat in order to meet those additional needs</a:t>
            </a:r>
          </a:p>
          <a:p>
            <a:pPr lvl="1"/>
            <a:r>
              <a:rPr lang="en-US" sz="2800" dirty="0"/>
              <a:t>Leading to a dissociative split</a:t>
            </a:r>
          </a:p>
        </p:txBody>
      </p:sp>
    </p:spTree>
    <p:extLst>
      <p:ext uri="{BB962C8B-B14F-4D97-AF65-F5344CB8AC3E}">
        <p14:creationId xmlns:p14="http://schemas.microsoft.com/office/powerpoint/2010/main" val="33468988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a:t>The most common, or Primary, Structural Dissociation</a:t>
            </a:r>
          </a:p>
        </p:txBody>
      </p:sp>
      <p:sp>
        <p:nvSpPr>
          <p:cNvPr id="3" name="Content Placeholder 2"/>
          <p:cNvSpPr>
            <a:spLocks noGrp="1"/>
          </p:cNvSpPr>
          <p:nvPr>
            <p:ph idx="1"/>
          </p:nvPr>
        </p:nvSpPr>
        <p:spPr>
          <a:xfrm>
            <a:off x="1981200" y="1905000"/>
            <a:ext cx="8229600" cy="4373564"/>
          </a:xfrm>
        </p:spPr>
        <p:txBody>
          <a:bodyPr>
            <a:normAutofit/>
          </a:bodyPr>
          <a:lstStyle/>
          <a:p>
            <a:pPr>
              <a:defRPr/>
            </a:pPr>
            <a:r>
              <a:rPr lang="en-US" sz="2800" dirty="0"/>
              <a:t>The Emotional Part, or EP</a:t>
            </a:r>
          </a:p>
          <a:p>
            <a:pPr lvl="1">
              <a:defRPr/>
            </a:pPr>
            <a:r>
              <a:rPr lang="en-US" sz="2800" dirty="0"/>
              <a:t>This part is fused with particular forms of threat response, and avoids considering the impact of that response on other concerns</a:t>
            </a:r>
          </a:p>
          <a:p>
            <a:pPr eaLnBrk="1" hangingPunct="1">
              <a:defRPr/>
            </a:pPr>
            <a:r>
              <a:rPr lang="en-US" sz="2800" dirty="0"/>
              <a:t>The Apparently Normal Part, or ANP</a:t>
            </a:r>
          </a:p>
          <a:p>
            <a:pPr lvl="1" eaLnBrk="1" hangingPunct="1">
              <a:defRPr/>
            </a:pPr>
            <a:r>
              <a:rPr lang="en-US" sz="2800" dirty="0"/>
              <a:t>This part fuses with “daily life” motivations, and avoids or blocks traumatic memories and/or upsetting emotions </a:t>
            </a:r>
          </a:p>
          <a:p>
            <a:pPr eaLnBrk="1" hangingPunct="1">
              <a:defRPr/>
            </a:pPr>
            <a:endParaRPr lang="en-US" dirty="0"/>
          </a:p>
        </p:txBody>
      </p:sp>
    </p:spTree>
    <p:extLst>
      <p:ext uri="{BB962C8B-B14F-4D97-AF65-F5344CB8AC3E}">
        <p14:creationId xmlns:p14="http://schemas.microsoft.com/office/powerpoint/2010/main" val="3278223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800" dirty="0"/>
              <a:t>Two contradictory directions to take in attempting to cope with trauma:</a:t>
            </a:r>
          </a:p>
        </p:txBody>
      </p:sp>
      <p:sp>
        <p:nvSpPr>
          <p:cNvPr id="3" name="Content Placeholder 2"/>
          <p:cNvSpPr>
            <a:spLocks noGrp="1"/>
          </p:cNvSpPr>
          <p:nvPr>
            <p:ph idx="1"/>
          </p:nvPr>
        </p:nvSpPr>
        <p:spPr>
          <a:xfrm>
            <a:off x="1981200" y="1905000"/>
            <a:ext cx="8229600" cy="4953000"/>
          </a:xfrm>
        </p:spPr>
        <p:txBody>
          <a:bodyPr>
            <a:normAutofit lnSpcReduction="10000"/>
          </a:bodyPr>
          <a:lstStyle/>
          <a:p>
            <a:pPr>
              <a:defRPr/>
            </a:pPr>
            <a:r>
              <a:rPr lang="en-US" sz="2800" dirty="0"/>
              <a:t>Wanting to see threat (EP)</a:t>
            </a:r>
          </a:p>
          <a:p>
            <a:pPr lvl="1">
              <a:defRPr/>
            </a:pPr>
            <a:r>
              <a:rPr lang="en-US" sz="2700" dirty="0"/>
              <a:t>Develop a bias toward seeing danger, and toward thinking about bad memories, in order to be able to take action to avoid bad things happening again.</a:t>
            </a:r>
          </a:p>
          <a:p>
            <a:pPr>
              <a:defRPr/>
            </a:pPr>
            <a:r>
              <a:rPr lang="en-US" sz="2800" dirty="0"/>
              <a:t>Wanting to NOT see threat (ANP)</a:t>
            </a:r>
          </a:p>
          <a:p>
            <a:pPr lvl="1">
              <a:defRPr/>
            </a:pPr>
            <a:r>
              <a:rPr lang="en-US" sz="2700" dirty="0"/>
              <a:t>Develop blocks against seeing signs of threat and against remembering trauma, to avoid overwhelming affect and extreme behavior etc.</a:t>
            </a:r>
          </a:p>
          <a:p>
            <a:pPr>
              <a:defRPr/>
            </a:pPr>
            <a:r>
              <a:rPr lang="en-US" dirty="0"/>
              <a:t>Being dissociated, doing both at once, can lead to appearing and feeling “crazy”</a:t>
            </a:r>
          </a:p>
        </p:txBody>
      </p:sp>
    </p:spTree>
    <p:extLst>
      <p:ext uri="{BB962C8B-B14F-4D97-AF65-F5344CB8AC3E}">
        <p14:creationId xmlns:p14="http://schemas.microsoft.com/office/powerpoint/2010/main" val="3023220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val 1"/>
          <p:cNvSpPr>
            <a:spLocks noChangeArrowheads="1"/>
          </p:cNvSpPr>
          <p:nvPr/>
        </p:nvSpPr>
        <p:spPr bwMode="auto">
          <a:xfrm>
            <a:off x="4495800" y="1981200"/>
            <a:ext cx="3200400" cy="2743200"/>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en-US" altLang="en-US" sz="1800">
              <a:latin typeface="Garamond" panose="02020404030301010803" pitchFamily="18" charset="0"/>
            </a:endParaRPr>
          </a:p>
        </p:txBody>
      </p:sp>
      <p:sp>
        <p:nvSpPr>
          <p:cNvPr id="4" name="TextBox 3"/>
          <p:cNvSpPr txBox="1">
            <a:spLocks noChangeArrowheads="1"/>
          </p:cNvSpPr>
          <p:nvPr/>
        </p:nvSpPr>
        <p:spPr bwMode="auto">
          <a:xfrm>
            <a:off x="5257800" y="381001"/>
            <a:ext cx="1828800" cy="1477963"/>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b="1" dirty="0">
                <a:latin typeface="Garamond" panose="02020404030301010803" pitchFamily="18" charset="0"/>
              </a:rPr>
              <a:t>Hypervigilant:  </a:t>
            </a:r>
            <a:r>
              <a:rPr lang="en-US" altLang="en-US" sz="1800" dirty="0">
                <a:latin typeface="Garamond" panose="02020404030301010803" pitchFamily="18" charset="0"/>
              </a:rPr>
              <a:t>Afraid of not seeing a threat that may be present</a:t>
            </a:r>
          </a:p>
        </p:txBody>
      </p:sp>
      <p:sp>
        <p:nvSpPr>
          <p:cNvPr id="5" name="TextBox 4"/>
          <p:cNvSpPr txBox="1">
            <a:spLocks noChangeArrowheads="1"/>
          </p:cNvSpPr>
          <p:nvPr/>
        </p:nvSpPr>
        <p:spPr bwMode="auto">
          <a:xfrm>
            <a:off x="8001000" y="2590800"/>
            <a:ext cx="1905000" cy="1477328"/>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dirty="0">
                <a:latin typeface="Garamond" panose="02020404030301010803" pitchFamily="18" charset="0"/>
              </a:rPr>
              <a:t>Anxious, aroused, </a:t>
            </a:r>
            <a:r>
              <a:rPr lang="en-US" altLang="en-US" sz="1800" b="1" dirty="0">
                <a:latin typeface="Garamond" panose="02020404030301010803" pitchFamily="18" charset="0"/>
              </a:rPr>
              <a:t>perceiving</a:t>
            </a:r>
            <a:r>
              <a:rPr lang="en-US" altLang="en-US" sz="1800" dirty="0">
                <a:latin typeface="Garamond" panose="02020404030301010803" pitchFamily="18" charset="0"/>
              </a:rPr>
              <a:t> a threat  in the absence of good evidence</a:t>
            </a:r>
          </a:p>
        </p:txBody>
      </p:sp>
      <p:sp>
        <p:nvSpPr>
          <p:cNvPr id="6" name="TextBox 5"/>
          <p:cNvSpPr txBox="1">
            <a:spLocks noChangeArrowheads="1"/>
          </p:cNvSpPr>
          <p:nvPr/>
        </p:nvSpPr>
        <p:spPr bwMode="auto">
          <a:xfrm>
            <a:off x="4800600" y="5105401"/>
            <a:ext cx="2819400" cy="923925"/>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b="1" dirty="0">
                <a:latin typeface="Garamond" panose="02020404030301010803" pitchFamily="18" charset="0"/>
              </a:rPr>
              <a:t>Interprets</a:t>
            </a:r>
            <a:r>
              <a:rPr lang="en-US" altLang="en-US" sz="1800" dirty="0">
                <a:latin typeface="Garamond" panose="02020404030301010803" pitchFamily="18" charset="0"/>
              </a:rPr>
              <a:t> self as over-reacting:  afraid of going mad or appearing mad</a:t>
            </a:r>
          </a:p>
        </p:txBody>
      </p:sp>
      <p:sp>
        <p:nvSpPr>
          <p:cNvPr id="7" name="TextBox 6"/>
          <p:cNvSpPr txBox="1">
            <a:spLocks noChangeArrowheads="1"/>
          </p:cNvSpPr>
          <p:nvPr/>
        </p:nvSpPr>
        <p:spPr bwMode="auto">
          <a:xfrm>
            <a:off x="2057400" y="2819401"/>
            <a:ext cx="2057400" cy="923925"/>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b="1" dirty="0">
                <a:latin typeface="Garamond" panose="02020404030301010803" pitchFamily="18" charset="0"/>
              </a:rPr>
              <a:t>Blocks</a:t>
            </a:r>
            <a:r>
              <a:rPr lang="en-US" altLang="en-US" sz="1800" dirty="0">
                <a:latin typeface="Garamond" panose="02020404030301010803" pitchFamily="18" charset="0"/>
              </a:rPr>
              <a:t> out or looks away from signs of danger</a:t>
            </a:r>
          </a:p>
        </p:txBody>
      </p:sp>
      <p:sp>
        <p:nvSpPr>
          <p:cNvPr id="8" name="Bent Arrow 7"/>
          <p:cNvSpPr/>
          <p:nvPr/>
        </p:nvSpPr>
        <p:spPr bwMode="auto">
          <a:xfrm>
            <a:off x="3352800" y="685800"/>
            <a:ext cx="1371600" cy="11430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9" name="Bent Arrow 8"/>
          <p:cNvSpPr/>
          <p:nvPr/>
        </p:nvSpPr>
        <p:spPr bwMode="auto">
          <a:xfrm rot="5400000">
            <a:off x="7810500" y="952500"/>
            <a:ext cx="1219200" cy="11430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10" name="Bent Arrow 9"/>
          <p:cNvSpPr/>
          <p:nvPr/>
        </p:nvSpPr>
        <p:spPr bwMode="auto">
          <a:xfrm rot="10800000">
            <a:off x="8153400" y="4876800"/>
            <a:ext cx="1219200" cy="11049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11" name="Bent Arrow 10"/>
          <p:cNvSpPr/>
          <p:nvPr/>
        </p:nvSpPr>
        <p:spPr bwMode="auto">
          <a:xfrm rot="16200000">
            <a:off x="2838450" y="4705350"/>
            <a:ext cx="1219200" cy="11049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59403" name="TextBox 11"/>
          <p:cNvSpPr txBox="1">
            <a:spLocks noChangeArrowheads="1"/>
          </p:cNvSpPr>
          <p:nvPr/>
        </p:nvSpPr>
        <p:spPr bwMode="auto">
          <a:xfrm>
            <a:off x="1752600" y="6248401"/>
            <a:ext cx="8915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2200">
                <a:latin typeface="Garamond" panose="02020404030301010803" pitchFamily="18" charset="0"/>
              </a:rPr>
              <a:t>Confusion caused by coexistence of hypervigilance and blocking perceptions </a:t>
            </a:r>
          </a:p>
        </p:txBody>
      </p:sp>
    </p:spTree>
    <p:extLst>
      <p:ext uri="{BB962C8B-B14F-4D97-AF65-F5344CB8AC3E}">
        <p14:creationId xmlns:p14="http://schemas.microsoft.com/office/powerpoint/2010/main" val="14799524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Relationship between dissociative identity disorders &amp; schizophrenia</a:t>
            </a:r>
          </a:p>
        </p:txBody>
      </p:sp>
      <p:sp>
        <p:nvSpPr>
          <p:cNvPr id="3" name="Content Placeholder 2"/>
          <p:cNvSpPr>
            <a:spLocks noGrp="1"/>
          </p:cNvSpPr>
          <p:nvPr>
            <p:ph idx="1"/>
          </p:nvPr>
        </p:nvSpPr>
        <p:spPr>
          <a:xfrm>
            <a:off x="1981200" y="2183362"/>
            <a:ext cx="8229600" cy="4522237"/>
          </a:xfrm>
        </p:spPr>
        <p:txBody>
          <a:bodyPr>
            <a:normAutofit/>
          </a:bodyPr>
          <a:lstStyle/>
          <a:p>
            <a:pPr>
              <a:defRPr/>
            </a:pPr>
            <a:r>
              <a:rPr lang="en-US" sz="2400" dirty="0"/>
              <a:t>The more symptoms considered to be unique to schizophrenia a person has</a:t>
            </a:r>
          </a:p>
          <a:p>
            <a:pPr lvl="1">
              <a:defRPr/>
            </a:pPr>
            <a:r>
              <a:rPr lang="en-US" sz="2400" dirty="0"/>
              <a:t>The more likely that person is to fit criteria for dissociative identity disorder</a:t>
            </a:r>
          </a:p>
          <a:p>
            <a:pPr lvl="3">
              <a:defRPr/>
            </a:pPr>
            <a:r>
              <a:rPr lang="en-US" sz="2400" dirty="0"/>
              <a:t>(Foote &amp; Park, 2008)</a:t>
            </a:r>
          </a:p>
          <a:p>
            <a:pPr>
              <a:defRPr/>
            </a:pPr>
            <a:r>
              <a:rPr lang="en-US" sz="2400" dirty="0"/>
              <a:t>Experiences often considered to be the most clear indicators of schizophrenia, like voices conversing</a:t>
            </a:r>
          </a:p>
          <a:p>
            <a:pPr lvl="1">
              <a:defRPr/>
            </a:pPr>
            <a:r>
              <a:rPr lang="en-US" sz="2400" dirty="0"/>
              <a:t>Are actually pretty typical in dissociative identity disorder</a:t>
            </a:r>
          </a:p>
        </p:txBody>
      </p:sp>
    </p:spTree>
    <p:extLst>
      <p:ext uri="{BB962C8B-B14F-4D97-AF65-F5344CB8AC3E}">
        <p14:creationId xmlns:p14="http://schemas.microsoft.com/office/powerpoint/2010/main" val="27032033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 Paradox</a:t>
            </a:r>
          </a:p>
        </p:txBody>
      </p:sp>
      <p:sp>
        <p:nvSpPr>
          <p:cNvPr id="3" name="Content Placeholder 2"/>
          <p:cNvSpPr>
            <a:spLocks noGrp="1"/>
          </p:cNvSpPr>
          <p:nvPr>
            <p:ph idx="1"/>
          </p:nvPr>
        </p:nvSpPr>
        <p:spPr>
          <a:xfrm>
            <a:off x="1981200" y="1530220"/>
            <a:ext cx="8229600" cy="4600706"/>
          </a:xfrm>
        </p:spPr>
        <p:txBody>
          <a:bodyPr>
            <a:normAutofit/>
          </a:bodyPr>
          <a:lstStyle/>
          <a:p>
            <a:pPr>
              <a:defRPr/>
            </a:pPr>
            <a:r>
              <a:rPr lang="en-US" sz="2800" dirty="0"/>
              <a:t>The same process, exposure to what has been kept separate, or dissociated, is</a:t>
            </a:r>
          </a:p>
          <a:p>
            <a:pPr lvl="1">
              <a:defRPr/>
            </a:pPr>
            <a:r>
              <a:rPr lang="en-US" sz="2800" dirty="0"/>
              <a:t>A risk for </a:t>
            </a:r>
            <a:r>
              <a:rPr lang="en-US" sz="2800" dirty="0" err="1"/>
              <a:t>retraumatization</a:t>
            </a:r>
            <a:r>
              <a:rPr lang="en-US" sz="2800" dirty="0"/>
              <a:t> &amp; psychosis</a:t>
            </a:r>
          </a:p>
          <a:p>
            <a:pPr lvl="1">
              <a:defRPr/>
            </a:pPr>
            <a:r>
              <a:rPr lang="en-US" sz="2800" dirty="0"/>
              <a:t>A necessary part of healing</a:t>
            </a:r>
          </a:p>
          <a:p>
            <a:pPr>
              <a:defRPr/>
            </a:pPr>
            <a:r>
              <a:rPr lang="en-US" sz="2800" dirty="0"/>
              <a:t>Finding successful ways to bring together parts that have been at war requires both</a:t>
            </a:r>
          </a:p>
          <a:p>
            <a:pPr lvl="1">
              <a:defRPr/>
            </a:pPr>
            <a:r>
              <a:rPr lang="en-US" sz="2600" dirty="0"/>
              <a:t>Setting boundaries with each part</a:t>
            </a:r>
          </a:p>
          <a:p>
            <a:pPr lvl="1">
              <a:defRPr/>
            </a:pPr>
            <a:r>
              <a:rPr lang="en-US" sz="2600" dirty="0"/>
              <a:t>Finding value in each part, having some openness to each part</a:t>
            </a:r>
            <a:endParaRPr lang="en-US" dirty="0"/>
          </a:p>
        </p:txBody>
      </p:sp>
    </p:spTree>
    <p:extLst>
      <p:ext uri="{BB962C8B-B14F-4D97-AF65-F5344CB8AC3E}">
        <p14:creationId xmlns:p14="http://schemas.microsoft.com/office/powerpoint/2010/main" val="2068571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most mental health system approaches to psychosis go wrong:</a:t>
            </a:r>
          </a:p>
        </p:txBody>
      </p:sp>
      <p:sp>
        <p:nvSpPr>
          <p:cNvPr id="3" name="Content Placeholder 2"/>
          <p:cNvSpPr>
            <a:spLocks noGrp="1"/>
          </p:cNvSpPr>
          <p:nvPr>
            <p:ph idx="1"/>
          </p:nvPr>
        </p:nvSpPr>
        <p:spPr/>
        <p:txBody>
          <a:bodyPr>
            <a:noAutofit/>
          </a:bodyPr>
          <a:lstStyle/>
          <a:p>
            <a:r>
              <a:rPr lang="en-US" sz="2200" dirty="0"/>
              <a:t>They put all the focus on attempting to suppress disturbing intrusions etc.</a:t>
            </a:r>
          </a:p>
          <a:p>
            <a:pPr lvl="1"/>
            <a:r>
              <a:rPr lang="en-US" sz="2200" dirty="0"/>
              <a:t>In effect, siding with something like the “apparently normal part”</a:t>
            </a:r>
          </a:p>
          <a:p>
            <a:r>
              <a:rPr lang="en-US" sz="2200" dirty="0"/>
              <a:t>But integration is impossible without some openness to parts that have been dissociated</a:t>
            </a:r>
          </a:p>
          <a:p>
            <a:pPr lvl="1"/>
            <a:r>
              <a:rPr lang="en-US" sz="2200" dirty="0"/>
              <a:t>The focus on suppression of experience becomes “part of the madness”</a:t>
            </a:r>
          </a:p>
          <a:p>
            <a:r>
              <a:rPr lang="en-US" sz="2200" dirty="0"/>
              <a:t>The “way out” requires finding some value in disturbing experiences, while also setting boundaries</a:t>
            </a:r>
          </a:p>
        </p:txBody>
      </p:sp>
    </p:spTree>
    <p:extLst>
      <p:ext uri="{BB962C8B-B14F-4D97-AF65-F5344CB8AC3E}">
        <p14:creationId xmlns:p14="http://schemas.microsoft.com/office/powerpoint/2010/main" val="1144380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Symb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57200"/>
            <a:ext cx="9144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4"/>
          <p:cNvSpPr txBox="1">
            <a:spLocks noChangeArrowheads="1"/>
          </p:cNvSpPr>
          <p:nvPr/>
        </p:nvSpPr>
        <p:spPr bwMode="auto">
          <a:xfrm>
            <a:off x="5157789" y="5638800"/>
            <a:ext cx="2257425" cy="838200"/>
          </a:xfrm>
          <a:prstGeom prst="rect">
            <a:avLst/>
          </a:prstGeom>
          <a:solidFill>
            <a:schemeClr val="bg1"/>
          </a:solidFill>
          <a:ln w="9525">
            <a:solidFill>
              <a:srgbClr val="000000"/>
            </a:solidFill>
            <a:miter lim="800000"/>
            <a:headEnd/>
            <a:tailEnd/>
          </a:ln>
        </p:spPr>
        <p:txBody>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Interpret voice itself as a threat</a:t>
            </a:r>
          </a:p>
        </p:txBody>
      </p:sp>
      <p:sp>
        <p:nvSpPr>
          <p:cNvPr id="25605" name="Text Box 5"/>
          <p:cNvSpPr txBox="1">
            <a:spLocks noChangeArrowheads="1"/>
          </p:cNvSpPr>
          <p:nvPr/>
        </p:nvSpPr>
        <p:spPr bwMode="auto">
          <a:xfrm>
            <a:off x="7543800" y="3105151"/>
            <a:ext cx="2743200" cy="461963"/>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Hearing a voice</a:t>
            </a:r>
          </a:p>
        </p:txBody>
      </p:sp>
      <p:sp>
        <p:nvSpPr>
          <p:cNvPr id="25606" name="Text Box 6"/>
          <p:cNvSpPr txBox="1">
            <a:spLocks noChangeArrowheads="1"/>
          </p:cNvSpPr>
          <p:nvPr/>
        </p:nvSpPr>
        <p:spPr bwMode="auto">
          <a:xfrm>
            <a:off x="1981201" y="2366964"/>
            <a:ext cx="2378075" cy="1938337"/>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Increased emotional arousal </a:t>
            </a:r>
            <a:r>
              <a:rPr lang="en-US" sz="2400" dirty="0" err="1">
                <a:solidFill>
                  <a:schemeClr val="accent4">
                    <a:lumMod val="10000"/>
                  </a:schemeClr>
                </a:solidFill>
                <a:latin typeface="Times New Roman" panose="02020603050405020304" pitchFamily="18" charset="0"/>
              </a:rPr>
              <a:t>hypervigilance</a:t>
            </a:r>
            <a:r>
              <a:rPr lang="en-US" sz="2400" dirty="0">
                <a:solidFill>
                  <a:schemeClr val="accent4">
                    <a:lumMod val="10000"/>
                  </a:schemeClr>
                </a:solidFill>
                <a:latin typeface="Times New Roman" panose="02020603050405020304" pitchFamily="18" charset="0"/>
              </a:rPr>
              <a:t>, listening harder for more voices</a:t>
            </a:r>
          </a:p>
        </p:txBody>
      </p:sp>
      <p:sp>
        <p:nvSpPr>
          <p:cNvPr id="25607" name="Text Box 7"/>
          <p:cNvSpPr txBox="1">
            <a:spLocks noChangeArrowheads="1"/>
          </p:cNvSpPr>
          <p:nvPr/>
        </p:nvSpPr>
        <p:spPr bwMode="auto">
          <a:xfrm>
            <a:off x="5715000" y="554039"/>
            <a:ext cx="914400" cy="460375"/>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Stress</a:t>
            </a:r>
          </a:p>
        </p:txBody>
      </p:sp>
      <p:sp>
        <p:nvSpPr>
          <p:cNvPr id="47111" name="TextBox 7"/>
          <p:cNvSpPr txBox="1">
            <a:spLocks noChangeArrowheads="1"/>
          </p:cNvSpPr>
          <p:nvPr/>
        </p:nvSpPr>
        <p:spPr bwMode="auto">
          <a:xfrm>
            <a:off x="9296400" y="179388"/>
            <a:ext cx="1219200" cy="831850"/>
          </a:xfrm>
          <a:prstGeom prst="rect">
            <a:avLst/>
          </a:prstGeom>
          <a:solidFill>
            <a:schemeClr val="bg1"/>
          </a:solidFill>
          <a:ln w="127000">
            <a:solidFill>
              <a:srgbClr val="C0000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2400">
                <a:latin typeface="Times New Roman" panose="02020603050405020304" pitchFamily="18" charset="0"/>
              </a:rPr>
              <a:t>Vicious Circle</a:t>
            </a:r>
          </a:p>
        </p:txBody>
      </p:sp>
      <p:sp>
        <p:nvSpPr>
          <p:cNvPr id="2" name="TextBox 1"/>
          <p:cNvSpPr txBox="1">
            <a:spLocks noChangeArrowheads="1"/>
          </p:cNvSpPr>
          <p:nvPr/>
        </p:nvSpPr>
        <p:spPr bwMode="auto">
          <a:xfrm>
            <a:off x="5715000" y="179388"/>
            <a:ext cx="914400" cy="461962"/>
          </a:xfrm>
          <a:prstGeom prst="rect">
            <a:avLst/>
          </a:prstGeom>
          <a:solidFill>
            <a:schemeClr val="bg1"/>
          </a:solidFill>
          <a:ln>
            <a:noFill/>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More</a:t>
            </a:r>
          </a:p>
        </p:txBody>
      </p:sp>
    </p:spTree>
    <p:extLst>
      <p:ext uri="{BB962C8B-B14F-4D97-AF65-F5344CB8AC3E}">
        <p14:creationId xmlns:p14="http://schemas.microsoft.com/office/powerpoint/2010/main" val="3330047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additive="base">
                                        <p:cTn id="7" dur="500" fill="hold"/>
                                        <p:tgtEl>
                                          <p:spTgt spid="25607"/>
                                        </p:tgtEl>
                                        <p:attrNameLst>
                                          <p:attrName>ppt_x</p:attrName>
                                        </p:attrNameLst>
                                      </p:cBhvr>
                                      <p:tavLst>
                                        <p:tav tm="0">
                                          <p:val>
                                            <p:strVal val="#ppt_x"/>
                                          </p:val>
                                        </p:tav>
                                        <p:tav tm="100000">
                                          <p:val>
                                            <p:strVal val="#ppt_x"/>
                                          </p:val>
                                        </p:tav>
                                      </p:tavLst>
                                    </p:anim>
                                    <p:anim calcmode="lin" valueType="num">
                                      <p:cBhvr additive="base">
                                        <p:cTn id="8"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additive="base">
                                        <p:cTn id="13" dur="500" fill="hold"/>
                                        <p:tgtEl>
                                          <p:spTgt spid="25605"/>
                                        </p:tgtEl>
                                        <p:attrNameLst>
                                          <p:attrName>ppt_x</p:attrName>
                                        </p:attrNameLst>
                                      </p:cBhvr>
                                      <p:tavLst>
                                        <p:tav tm="0">
                                          <p:val>
                                            <p:strVal val="#ppt_x"/>
                                          </p:val>
                                        </p:tav>
                                        <p:tav tm="100000">
                                          <p:val>
                                            <p:strVal val="#ppt_x"/>
                                          </p:val>
                                        </p:tav>
                                      </p:tavLst>
                                    </p:anim>
                                    <p:anim calcmode="lin" valueType="num">
                                      <p:cBhvr additive="base">
                                        <p:cTn id="14"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4"/>
                                        </p:tgtEl>
                                        <p:attrNameLst>
                                          <p:attrName>style.visibility</p:attrName>
                                        </p:attrNameLst>
                                      </p:cBhvr>
                                      <p:to>
                                        <p:strVal val="visible"/>
                                      </p:to>
                                    </p:set>
                                    <p:anim calcmode="lin" valueType="num">
                                      <p:cBhvr additive="base">
                                        <p:cTn id="19" dur="500" fill="hold"/>
                                        <p:tgtEl>
                                          <p:spTgt spid="25604"/>
                                        </p:tgtEl>
                                        <p:attrNameLst>
                                          <p:attrName>ppt_x</p:attrName>
                                        </p:attrNameLst>
                                      </p:cBhvr>
                                      <p:tavLst>
                                        <p:tav tm="0">
                                          <p:val>
                                            <p:strVal val="#ppt_x"/>
                                          </p:val>
                                        </p:tav>
                                        <p:tav tm="100000">
                                          <p:val>
                                            <p:strVal val="#ppt_x"/>
                                          </p:val>
                                        </p:tav>
                                      </p:tavLst>
                                    </p:anim>
                                    <p:anim calcmode="lin" valueType="num">
                                      <p:cBhvr additive="base">
                                        <p:cTn id="20"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6"/>
                                        </p:tgtEl>
                                        <p:attrNameLst>
                                          <p:attrName>style.visibility</p:attrName>
                                        </p:attrNameLst>
                                      </p:cBhvr>
                                      <p:to>
                                        <p:strVal val="visible"/>
                                      </p:to>
                                    </p:set>
                                    <p:anim calcmode="lin" valueType="num">
                                      <p:cBhvr additive="base">
                                        <p:cTn id="25" dur="500" fill="hold"/>
                                        <p:tgtEl>
                                          <p:spTgt spid="25606"/>
                                        </p:tgtEl>
                                        <p:attrNameLst>
                                          <p:attrName>ppt_x</p:attrName>
                                        </p:attrNameLst>
                                      </p:cBhvr>
                                      <p:tavLst>
                                        <p:tav tm="0">
                                          <p:val>
                                            <p:strVal val="#ppt_x"/>
                                          </p:val>
                                        </p:tav>
                                        <p:tav tm="100000">
                                          <p:val>
                                            <p:strVal val="#ppt_x"/>
                                          </p:val>
                                        </p:tav>
                                      </p:tavLst>
                                    </p:anim>
                                    <p:anim calcmode="lin" valueType="num">
                                      <p:cBhvr additive="base">
                                        <p:cTn id="26"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ymb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111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4"/>
          <p:cNvSpPr txBox="1">
            <a:spLocks noChangeArrowheads="1"/>
          </p:cNvSpPr>
          <p:nvPr/>
        </p:nvSpPr>
        <p:spPr bwMode="auto">
          <a:xfrm>
            <a:off x="5268914" y="3962401"/>
            <a:ext cx="2255837" cy="2676525"/>
          </a:xfrm>
          <a:prstGeom prst="rect">
            <a:avLst/>
          </a:prstGeom>
          <a:solidFill>
            <a:schemeClr val="bg1"/>
          </a:solidFill>
          <a:ln w="9525">
            <a:solidFill>
              <a:srgbClr val="000000"/>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Interpret the voice as an effect of stress or as a source of information about aspects of self</a:t>
            </a:r>
          </a:p>
        </p:txBody>
      </p:sp>
      <p:sp>
        <p:nvSpPr>
          <p:cNvPr id="25605" name="Text Box 5"/>
          <p:cNvSpPr txBox="1">
            <a:spLocks noChangeArrowheads="1"/>
          </p:cNvSpPr>
          <p:nvPr/>
        </p:nvSpPr>
        <p:spPr bwMode="auto">
          <a:xfrm>
            <a:off x="8153401" y="3135313"/>
            <a:ext cx="2378075" cy="609600"/>
          </a:xfrm>
          <a:prstGeom prst="rect">
            <a:avLst/>
          </a:prstGeom>
          <a:solidFill>
            <a:schemeClr val="bg1"/>
          </a:solidFill>
          <a:ln w="9525">
            <a:solidFill>
              <a:schemeClr val="tx1"/>
            </a:solidFill>
            <a:miter lim="800000"/>
            <a:headEnd/>
            <a:tailEnd/>
          </a:ln>
        </p:spPr>
        <p:txBody>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Hearing a voice</a:t>
            </a:r>
          </a:p>
        </p:txBody>
      </p:sp>
      <p:sp>
        <p:nvSpPr>
          <p:cNvPr id="25606" name="Text Box 6"/>
          <p:cNvSpPr txBox="1">
            <a:spLocks noChangeArrowheads="1"/>
          </p:cNvSpPr>
          <p:nvPr/>
        </p:nvSpPr>
        <p:spPr bwMode="auto">
          <a:xfrm>
            <a:off x="1851026" y="2286000"/>
            <a:ext cx="2530475" cy="1938338"/>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Accept the voice as a useful signal of stress, take action that reduces the stress</a:t>
            </a:r>
          </a:p>
        </p:txBody>
      </p:sp>
      <p:sp>
        <p:nvSpPr>
          <p:cNvPr id="25607" name="Text Box 7"/>
          <p:cNvSpPr txBox="1">
            <a:spLocks noChangeArrowheads="1"/>
          </p:cNvSpPr>
          <p:nvPr/>
        </p:nvSpPr>
        <p:spPr bwMode="auto">
          <a:xfrm>
            <a:off x="5618163" y="519113"/>
            <a:ext cx="1143000" cy="461962"/>
          </a:xfrm>
          <a:prstGeom prst="rect">
            <a:avLst/>
          </a:prstGeom>
          <a:solidFill>
            <a:schemeClr val="bg1"/>
          </a:solidFill>
          <a:ln w="9525">
            <a:solidFill>
              <a:schemeClr val="tx1"/>
            </a:solidFill>
            <a:miter lim="800000"/>
            <a:headEnd/>
            <a:tailEnd/>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latin typeface="Times New Roman" panose="02020603050405020304" pitchFamily="18" charset="0"/>
              </a:rPr>
              <a:t> </a:t>
            </a:r>
            <a:r>
              <a:rPr lang="en-US" sz="2400" dirty="0">
                <a:solidFill>
                  <a:schemeClr val="accent4">
                    <a:lumMod val="10000"/>
                  </a:schemeClr>
                </a:solidFill>
                <a:latin typeface="Times New Roman" panose="02020603050405020304" pitchFamily="18" charset="0"/>
              </a:rPr>
              <a:t>Stress</a:t>
            </a:r>
          </a:p>
        </p:txBody>
      </p:sp>
      <p:sp>
        <p:nvSpPr>
          <p:cNvPr id="49159" name="TextBox 7"/>
          <p:cNvSpPr txBox="1">
            <a:spLocks noChangeArrowheads="1"/>
          </p:cNvSpPr>
          <p:nvPr/>
        </p:nvSpPr>
        <p:spPr bwMode="auto">
          <a:xfrm>
            <a:off x="9067800" y="209551"/>
            <a:ext cx="1295400" cy="830263"/>
          </a:xfrm>
          <a:prstGeom prst="rect">
            <a:avLst/>
          </a:prstGeom>
          <a:solidFill>
            <a:schemeClr val="bg1"/>
          </a:solidFill>
          <a:ln w="127000">
            <a:solidFill>
              <a:srgbClr val="00B05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2400">
                <a:latin typeface="Times New Roman" panose="02020603050405020304" pitchFamily="18" charset="0"/>
              </a:rPr>
              <a:t>Virtuous Circle</a:t>
            </a:r>
          </a:p>
        </p:txBody>
      </p:sp>
      <p:sp>
        <p:nvSpPr>
          <p:cNvPr id="2" name="TextBox 1"/>
          <p:cNvSpPr txBox="1">
            <a:spLocks noChangeArrowheads="1"/>
          </p:cNvSpPr>
          <p:nvPr/>
        </p:nvSpPr>
        <p:spPr bwMode="auto">
          <a:xfrm>
            <a:off x="5618164" y="76201"/>
            <a:ext cx="1158875" cy="461963"/>
          </a:xfrm>
          <a:prstGeom prst="rect">
            <a:avLst/>
          </a:prstGeom>
          <a:solidFill>
            <a:schemeClr val="bg1"/>
          </a:solidFill>
          <a:ln>
            <a:noFill/>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Less</a:t>
            </a:r>
          </a:p>
        </p:txBody>
      </p:sp>
      <p:sp>
        <p:nvSpPr>
          <p:cNvPr id="3" name="TextBox 2"/>
          <p:cNvSpPr txBox="1">
            <a:spLocks noChangeArrowheads="1"/>
          </p:cNvSpPr>
          <p:nvPr/>
        </p:nvSpPr>
        <p:spPr bwMode="auto">
          <a:xfrm>
            <a:off x="8153401" y="2697163"/>
            <a:ext cx="2378075" cy="461962"/>
          </a:xfrm>
          <a:prstGeom prst="rect">
            <a:avLst/>
          </a:prstGeom>
          <a:solidFill>
            <a:schemeClr val="bg1"/>
          </a:solidFill>
          <a:ln>
            <a:noFill/>
          </a:ln>
        </p:spPr>
        <p:txBody>
          <a:bodyPr>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tx2"/>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a:solidFill>
                  <a:schemeClr val="tx1"/>
                </a:solidFill>
                <a:latin typeface="Arial" panose="020B0604020202020204" pitchFamily="34" charset="0"/>
              </a:defRPr>
            </a:lvl9pPr>
          </a:lstStyle>
          <a:p>
            <a:pPr eaLnBrk="1" hangingPunct="1">
              <a:spcBef>
                <a:spcPct val="0"/>
              </a:spcBef>
              <a:buClrTx/>
              <a:buFontTx/>
              <a:buNone/>
              <a:defRPr/>
            </a:pPr>
            <a:r>
              <a:rPr lang="en-US" sz="2400" dirty="0">
                <a:solidFill>
                  <a:schemeClr val="accent4">
                    <a:lumMod val="10000"/>
                  </a:schemeClr>
                </a:solidFill>
                <a:latin typeface="Times New Roman" panose="02020603050405020304" pitchFamily="18" charset="0"/>
              </a:rPr>
              <a:t>Less trouble from</a:t>
            </a:r>
          </a:p>
        </p:txBody>
      </p:sp>
    </p:spTree>
    <p:extLst>
      <p:ext uri="{BB962C8B-B14F-4D97-AF65-F5344CB8AC3E}">
        <p14:creationId xmlns:p14="http://schemas.microsoft.com/office/powerpoint/2010/main" val="2409242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additive="base">
                                        <p:cTn id="7" dur="500" fill="hold"/>
                                        <p:tgtEl>
                                          <p:spTgt spid="25607"/>
                                        </p:tgtEl>
                                        <p:attrNameLst>
                                          <p:attrName>ppt_x</p:attrName>
                                        </p:attrNameLst>
                                      </p:cBhvr>
                                      <p:tavLst>
                                        <p:tav tm="0">
                                          <p:val>
                                            <p:strVal val="#ppt_x"/>
                                          </p:val>
                                        </p:tav>
                                        <p:tav tm="100000">
                                          <p:val>
                                            <p:strVal val="#ppt_x"/>
                                          </p:val>
                                        </p:tav>
                                      </p:tavLst>
                                    </p:anim>
                                    <p:anim calcmode="lin" valueType="num">
                                      <p:cBhvr additive="base">
                                        <p:cTn id="8"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additive="base">
                                        <p:cTn id="13" dur="500" fill="hold"/>
                                        <p:tgtEl>
                                          <p:spTgt spid="25605"/>
                                        </p:tgtEl>
                                        <p:attrNameLst>
                                          <p:attrName>ppt_x</p:attrName>
                                        </p:attrNameLst>
                                      </p:cBhvr>
                                      <p:tavLst>
                                        <p:tav tm="0">
                                          <p:val>
                                            <p:strVal val="#ppt_x"/>
                                          </p:val>
                                        </p:tav>
                                        <p:tav tm="100000">
                                          <p:val>
                                            <p:strVal val="#ppt_x"/>
                                          </p:val>
                                        </p:tav>
                                      </p:tavLst>
                                    </p:anim>
                                    <p:anim calcmode="lin" valueType="num">
                                      <p:cBhvr additive="base">
                                        <p:cTn id="14"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4"/>
                                        </p:tgtEl>
                                        <p:attrNameLst>
                                          <p:attrName>style.visibility</p:attrName>
                                        </p:attrNameLst>
                                      </p:cBhvr>
                                      <p:to>
                                        <p:strVal val="visible"/>
                                      </p:to>
                                    </p:set>
                                    <p:anim calcmode="lin" valueType="num">
                                      <p:cBhvr additive="base">
                                        <p:cTn id="19" dur="500" fill="hold"/>
                                        <p:tgtEl>
                                          <p:spTgt spid="25604"/>
                                        </p:tgtEl>
                                        <p:attrNameLst>
                                          <p:attrName>ppt_x</p:attrName>
                                        </p:attrNameLst>
                                      </p:cBhvr>
                                      <p:tavLst>
                                        <p:tav tm="0">
                                          <p:val>
                                            <p:strVal val="#ppt_x"/>
                                          </p:val>
                                        </p:tav>
                                        <p:tav tm="100000">
                                          <p:val>
                                            <p:strVal val="#ppt_x"/>
                                          </p:val>
                                        </p:tav>
                                      </p:tavLst>
                                    </p:anim>
                                    <p:anim calcmode="lin" valueType="num">
                                      <p:cBhvr additive="base">
                                        <p:cTn id="20"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6"/>
                                        </p:tgtEl>
                                        <p:attrNameLst>
                                          <p:attrName>style.visibility</p:attrName>
                                        </p:attrNameLst>
                                      </p:cBhvr>
                                      <p:to>
                                        <p:strVal val="visible"/>
                                      </p:to>
                                    </p:set>
                                    <p:anim calcmode="lin" valueType="num">
                                      <p:cBhvr additive="base">
                                        <p:cTn id="25" dur="500" fill="hold"/>
                                        <p:tgtEl>
                                          <p:spTgt spid="25606"/>
                                        </p:tgtEl>
                                        <p:attrNameLst>
                                          <p:attrName>ppt_x</p:attrName>
                                        </p:attrNameLst>
                                      </p:cBhvr>
                                      <p:tavLst>
                                        <p:tav tm="0">
                                          <p:val>
                                            <p:strVal val="#ppt_x"/>
                                          </p:val>
                                        </p:tav>
                                        <p:tav tm="100000">
                                          <p:val>
                                            <p:strVal val="#ppt_x"/>
                                          </p:val>
                                        </p:tav>
                                      </p:tavLst>
                                    </p:anim>
                                    <p:anim calcmode="lin" valueType="num">
                                      <p:cBhvr additive="base">
                                        <p:cTn id="26"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981200" y="685801"/>
            <a:ext cx="8229600" cy="1139825"/>
          </a:xfrm>
        </p:spPr>
        <p:txBody>
          <a:bodyPr>
            <a:normAutofit fontScale="90000"/>
          </a:bodyPr>
          <a:lstStyle/>
          <a:p>
            <a:pPr eaLnBrk="1" hangingPunct="1">
              <a:defRPr/>
            </a:pPr>
            <a:r>
              <a:rPr lang="en-US" sz="4000" dirty="0"/>
              <a:t>From an official “Illness Management and Recovery” handout:</a:t>
            </a:r>
          </a:p>
        </p:txBody>
      </p:sp>
      <p:sp>
        <p:nvSpPr>
          <p:cNvPr id="106499" name="Rectangle 3"/>
          <p:cNvSpPr>
            <a:spLocks noGrp="1" noChangeArrowheads="1"/>
          </p:cNvSpPr>
          <p:nvPr>
            <p:ph type="body" idx="1"/>
          </p:nvPr>
        </p:nvSpPr>
        <p:spPr>
          <a:xfrm>
            <a:off x="1981200" y="2623930"/>
            <a:ext cx="8229600" cy="3929270"/>
          </a:xfrm>
        </p:spPr>
        <p:txBody>
          <a:bodyPr>
            <a:normAutofit/>
          </a:bodyPr>
          <a:lstStyle/>
          <a:p>
            <a:pPr eaLnBrk="1" hangingPunct="1">
              <a:defRPr/>
            </a:pPr>
            <a:r>
              <a:rPr lang="en-US" sz="2800" b="1" dirty="0"/>
              <a:t>“What causes schizophrenia?</a:t>
            </a:r>
            <a:endParaRPr lang="en-US" sz="2800" dirty="0"/>
          </a:p>
          <a:p>
            <a:pPr eaLnBrk="1" hangingPunct="1">
              <a:defRPr/>
            </a:pPr>
            <a:r>
              <a:rPr lang="en-US" sz="2800" dirty="0"/>
              <a:t>“Schizophrenia is nobody’s fault. This means that you did not cause the disorder, and neither did your family members or anyone else. Scientists believe that the symptoms of schizophrenia are caused by a chemical imbalance in the brain.”</a:t>
            </a:r>
          </a:p>
        </p:txBody>
      </p:sp>
    </p:spTree>
    <p:extLst>
      <p:ext uri="{BB962C8B-B14F-4D97-AF65-F5344CB8AC3E}">
        <p14:creationId xmlns:p14="http://schemas.microsoft.com/office/powerpoint/2010/main" val="866134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Eleanor Longden quote (paraphrased):</a:t>
            </a:r>
          </a:p>
        </p:txBody>
      </p:sp>
      <p:sp>
        <p:nvSpPr>
          <p:cNvPr id="3" name="Content Placeholder 2"/>
          <p:cNvSpPr>
            <a:spLocks noGrp="1"/>
          </p:cNvSpPr>
          <p:nvPr>
            <p:ph idx="1"/>
          </p:nvPr>
        </p:nvSpPr>
        <p:spPr>
          <a:xfrm>
            <a:off x="2589212" y="2343150"/>
            <a:ext cx="8915400" cy="3568072"/>
          </a:xfrm>
        </p:spPr>
        <p:txBody>
          <a:bodyPr>
            <a:normAutofit/>
          </a:bodyPr>
          <a:lstStyle/>
          <a:p>
            <a:r>
              <a:rPr lang="en-US" sz="4400" dirty="0"/>
              <a:t>Like many I tried to bury my past</a:t>
            </a:r>
          </a:p>
          <a:p>
            <a:pPr lvl="1"/>
            <a:r>
              <a:rPr lang="en-US" sz="4400" dirty="0"/>
              <a:t>The problem was that I tried to bury it alive!</a:t>
            </a:r>
          </a:p>
        </p:txBody>
      </p:sp>
    </p:spTree>
    <p:extLst>
      <p:ext uri="{BB962C8B-B14F-4D97-AF65-F5344CB8AC3E}">
        <p14:creationId xmlns:p14="http://schemas.microsoft.com/office/powerpoint/2010/main" val="3028597290"/>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normAutofit fontScale="90000"/>
          </a:bodyPr>
          <a:lstStyle/>
          <a:p>
            <a:pPr eaLnBrk="1" hangingPunct="1">
              <a:defRPr/>
            </a:pPr>
            <a:r>
              <a:rPr lang="en-US" sz="4000" dirty="0"/>
              <a:t>Effective Therapy:  Shifting the Question</a:t>
            </a:r>
          </a:p>
        </p:txBody>
      </p:sp>
      <p:sp>
        <p:nvSpPr>
          <p:cNvPr id="266243" name="Rectangle 3"/>
          <p:cNvSpPr>
            <a:spLocks noGrp="1" noChangeArrowheads="1"/>
          </p:cNvSpPr>
          <p:nvPr>
            <p:ph type="body" idx="1"/>
          </p:nvPr>
        </p:nvSpPr>
        <p:spPr>
          <a:xfrm>
            <a:off x="1981200" y="2266950"/>
            <a:ext cx="8229600" cy="4362450"/>
          </a:xfrm>
        </p:spPr>
        <p:txBody>
          <a:bodyPr>
            <a:normAutofit/>
          </a:bodyPr>
          <a:lstStyle/>
          <a:p>
            <a:pPr eaLnBrk="1" hangingPunct="1">
              <a:defRPr/>
            </a:pPr>
            <a:r>
              <a:rPr lang="en-US" sz="3600" dirty="0"/>
              <a:t>From </a:t>
            </a:r>
          </a:p>
          <a:p>
            <a:pPr lvl="1">
              <a:defRPr/>
            </a:pPr>
            <a:r>
              <a:rPr lang="en-US" sz="3400" dirty="0"/>
              <a:t>“What’s wrong with you?”</a:t>
            </a:r>
          </a:p>
          <a:p>
            <a:pPr eaLnBrk="1" hangingPunct="1">
              <a:defRPr/>
            </a:pPr>
            <a:endParaRPr lang="en-US" sz="3600" dirty="0"/>
          </a:p>
          <a:p>
            <a:pPr eaLnBrk="1" hangingPunct="1">
              <a:defRPr/>
            </a:pPr>
            <a:r>
              <a:rPr lang="en-US" sz="3600" dirty="0"/>
              <a:t>To:</a:t>
            </a:r>
          </a:p>
          <a:p>
            <a:pPr lvl="1" eaLnBrk="1" hangingPunct="1">
              <a:defRPr/>
            </a:pPr>
            <a:r>
              <a:rPr lang="en-US" sz="3600" dirty="0"/>
              <a:t>“What happened to you?” </a:t>
            </a:r>
          </a:p>
        </p:txBody>
      </p:sp>
    </p:spTree>
    <p:extLst>
      <p:ext uri="{BB962C8B-B14F-4D97-AF65-F5344CB8AC3E}">
        <p14:creationId xmlns:p14="http://schemas.microsoft.com/office/powerpoint/2010/main" val="5993860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43">
                                            <p:txEl>
                                              <p:pRg st="0" end="0"/>
                                            </p:txEl>
                                          </p:spTgt>
                                        </p:tgtEl>
                                        <p:attrNameLst>
                                          <p:attrName>style.visibility</p:attrName>
                                        </p:attrNameLst>
                                      </p:cBhvr>
                                      <p:to>
                                        <p:strVal val="visible"/>
                                      </p:to>
                                    </p:set>
                                    <p:anim calcmode="lin" valueType="num">
                                      <p:cBhvr additive="base">
                                        <p:cTn id="7" dur="500" fill="hold"/>
                                        <p:tgtEl>
                                          <p:spTgt spid="266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43">
                                            <p:txEl>
                                              <p:pRg st="1" end="1"/>
                                            </p:txEl>
                                          </p:spTgt>
                                        </p:tgtEl>
                                        <p:attrNameLst>
                                          <p:attrName>style.visibility</p:attrName>
                                        </p:attrNameLst>
                                      </p:cBhvr>
                                      <p:to>
                                        <p:strVal val="visible"/>
                                      </p:to>
                                    </p:set>
                                    <p:anim calcmode="lin" valueType="num">
                                      <p:cBhvr additive="base">
                                        <p:cTn id="11" dur="500" fill="hold"/>
                                        <p:tgtEl>
                                          <p:spTgt spid="266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66243">
                                            <p:txEl>
                                              <p:pRg st="3" end="3"/>
                                            </p:txEl>
                                          </p:spTgt>
                                        </p:tgtEl>
                                        <p:attrNameLst>
                                          <p:attrName>style.visibility</p:attrName>
                                        </p:attrNameLst>
                                      </p:cBhvr>
                                      <p:to>
                                        <p:strVal val="visible"/>
                                      </p:to>
                                    </p:set>
                                    <p:anim calcmode="lin" valueType="num">
                                      <p:cBhvr additive="base">
                                        <p:cTn id="17" dur="500" fill="hold"/>
                                        <p:tgtEl>
                                          <p:spTgt spid="2662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4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66243">
                                            <p:txEl>
                                              <p:pRg st="4" end="4"/>
                                            </p:txEl>
                                          </p:spTgt>
                                        </p:tgtEl>
                                        <p:attrNameLst>
                                          <p:attrName>style.visibility</p:attrName>
                                        </p:attrNameLst>
                                      </p:cBhvr>
                                      <p:to>
                                        <p:strVal val="visible"/>
                                      </p:to>
                                    </p:set>
                                    <p:anim calcmode="lin" valueType="num">
                                      <p:cBhvr additive="base">
                                        <p:cTn id="21" dur="500" fill="hold"/>
                                        <p:tgtEl>
                                          <p:spTgt spid="26624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66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Symb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Text Box 3"/>
          <p:cNvSpPr txBox="1">
            <a:spLocks noChangeArrowheads="1"/>
          </p:cNvSpPr>
          <p:nvPr/>
        </p:nvSpPr>
        <p:spPr bwMode="auto">
          <a:xfrm>
            <a:off x="5257800" y="228601"/>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pPr>
            <a:endParaRPr lang="en-US" altLang="en-US" sz="1800"/>
          </a:p>
        </p:txBody>
      </p:sp>
      <p:sp>
        <p:nvSpPr>
          <p:cNvPr id="55300" name="Text Box 4"/>
          <p:cNvSpPr txBox="1">
            <a:spLocks noChangeArrowheads="1"/>
          </p:cNvSpPr>
          <p:nvPr/>
        </p:nvSpPr>
        <p:spPr bwMode="auto">
          <a:xfrm>
            <a:off x="5715000" y="304800"/>
            <a:ext cx="1524000" cy="457200"/>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2400" dirty="0">
                <a:solidFill>
                  <a:schemeClr val="tx1">
                    <a:lumMod val="10000"/>
                  </a:schemeClr>
                </a:solidFill>
              </a:rPr>
              <a:t>Trauma</a:t>
            </a:r>
          </a:p>
        </p:txBody>
      </p:sp>
      <p:sp>
        <p:nvSpPr>
          <p:cNvPr id="55301" name="Text Box 5"/>
          <p:cNvSpPr txBox="1">
            <a:spLocks noChangeArrowheads="1"/>
          </p:cNvSpPr>
          <p:nvPr/>
        </p:nvSpPr>
        <p:spPr bwMode="auto">
          <a:xfrm>
            <a:off x="7772400" y="1219200"/>
            <a:ext cx="2362200" cy="915988"/>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Seeking control &amp; toughness to deal with trauma</a:t>
            </a:r>
          </a:p>
        </p:txBody>
      </p:sp>
      <p:sp>
        <p:nvSpPr>
          <p:cNvPr id="55302" name="Text Box 6"/>
          <p:cNvSpPr txBox="1">
            <a:spLocks noChangeArrowheads="1"/>
          </p:cNvSpPr>
          <p:nvPr/>
        </p:nvSpPr>
        <p:spPr bwMode="auto">
          <a:xfrm>
            <a:off x="8077200" y="3276601"/>
            <a:ext cx="2590800" cy="14652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Voices appear as an internal representation of what cannot be controlled</a:t>
            </a:r>
          </a:p>
        </p:txBody>
      </p:sp>
      <p:sp>
        <p:nvSpPr>
          <p:cNvPr id="55303" name="Text Box 7"/>
          <p:cNvSpPr txBox="1">
            <a:spLocks noChangeArrowheads="1"/>
          </p:cNvSpPr>
          <p:nvPr/>
        </p:nvSpPr>
        <p:spPr bwMode="auto">
          <a:xfrm>
            <a:off x="4800600" y="5257801"/>
            <a:ext cx="3048000" cy="1190625"/>
          </a:xfrm>
          <a:prstGeom prst="rect">
            <a:avLst/>
          </a:prstGeom>
          <a:solidFill>
            <a:schemeClr val="accent4">
              <a:lumMod val="20000"/>
              <a:lumOff val="80000"/>
            </a:schemeClr>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Voices are interpreted as a threat to sense of control, so attempts are made to control them</a:t>
            </a:r>
          </a:p>
        </p:txBody>
      </p:sp>
      <p:sp>
        <p:nvSpPr>
          <p:cNvPr id="72712" name="Text Box 8"/>
          <p:cNvSpPr txBox="1">
            <a:spLocks noChangeArrowheads="1"/>
          </p:cNvSpPr>
          <p:nvPr/>
        </p:nvSpPr>
        <p:spPr bwMode="auto">
          <a:xfrm>
            <a:off x="1752600" y="4114801"/>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pPr>
            <a:endParaRPr lang="en-US" altLang="en-US" sz="1800"/>
          </a:p>
        </p:txBody>
      </p:sp>
      <p:sp>
        <p:nvSpPr>
          <p:cNvPr id="55305" name="Text Box 9"/>
          <p:cNvSpPr txBox="1">
            <a:spLocks noChangeArrowheads="1"/>
          </p:cNvSpPr>
          <p:nvPr/>
        </p:nvSpPr>
        <p:spPr bwMode="auto">
          <a:xfrm>
            <a:off x="1752600" y="3657601"/>
            <a:ext cx="2286000" cy="14652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Voices “feed” off the tension involved in efforts to control them:  they increase</a:t>
            </a:r>
          </a:p>
        </p:txBody>
      </p:sp>
      <p:sp>
        <p:nvSpPr>
          <p:cNvPr id="55306" name="Text Box 10"/>
          <p:cNvSpPr txBox="1">
            <a:spLocks noChangeArrowheads="1"/>
          </p:cNvSpPr>
          <p:nvPr/>
        </p:nvSpPr>
        <p:spPr bwMode="auto">
          <a:xfrm>
            <a:off x="1981200" y="1219201"/>
            <a:ext cx="2590800" cy="14652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Life goes increasingly out of control as preoccupation with the voices goes up</a:t>
            </a:r>
          </a:p>
        </p:txBody>
      </p:sp>
      <p:sp>
        <p:nvSpPr>
          <p:cNvPr id="72715" name="TextBox 7"/>
          <p:cNvSpPr txBox="1">
            <a:spLocks noChangeArrowheads="1"/>
          </p:cNvSpPr>
          <p:nvPr/>
        </p:nvSpPr>
        <p:spPr bwMode="auto">
          <a:xfrm>
            <a:off x="8985250" y="76200"/>
            <a:ext cx="1600200" cy="831850"/>
          </a:xfrm>
          <a:prstGeom prst="rect">
            <a:avLst/>
          </a:prstGeom>
          <a:solidFill>
            <a:schemeClr val="bg1"/>
          </a:solidFill>
          <a:ln w="127000">
            <a:solidFill>
              <a:srgbClr val="C0000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0"/>
              </a:spcBef>
              <a:buClrTx/>
              <a:buSzTx/>
              <a:buFontTx/>
              <a:buNone/>
            </a:pPr>
            <a:r>
              <a:rPr lang="en-US" altLang="en-US" sz="2400">
                <a:latin typeface="Times New Roman" panose="02020603050405020304" pitchFamily="18" charset="0"/>
              </a:rPr>
              <a:t>Vicious Circle</a:t>
            </a:r>
          </a:p>
        </p:txBody>
      </p:sp>
    </p:spTree>
    <p:extLst>
      <p:ext uri="{BB962C8B-B14F-4D97-AF65-F5344CB8AC3E}">
        <p14:creationId xmlns:p14="http://schemas.microsoft.com/office/powerpoint/2010/main" val="892281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ppt_x"/>
                                          </p:val>
                                        </p:tav>
                                        <p:tav tm="100000">
                                          <p:val>
                                            <p:strVal val="#ppt_x"/>
                                          </p:val>
                                        </p:tav>
                                      </p:tavLst>
                                    </p:anim>
                                    <p:anim calcmode="lin" valueType="num">
                                      <p:cBhvr additive="base">
                                        <p:cTn id="8" dur="500" fill="hold"/>
                                        <p:tgtEl>
                                          <p:spTgt spid="553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301"/>
                                        </p:tgtEl>
                                        <p:attrNameLst>
                                          <p:attrName>style.visibility</p:attrName>
                                        </p:attrNameLst>
                                      </p:cBhvr>
                                      <p:to>
                                        <p:strVal val="visible"/>
                                      </p:to>
                                    </p:set>
                                    <p:anim calcmode="lin" valueType="num">
                                      <p:cBhvr additive="base">
                                        <p:cTn id="13" dur="500" fill="hold"/>
                                        <p:tgtEl>
                                          <p:spTgt spid="55301"/>
                                        </p:tgtEl>
                                        <p:attrNameLst>
                                          <p:attrName>ppt_x</p:attrName>
                                        </p:attrNameLst>
                                      </p:cBhvr>
                                      <p:tavLst>
                                        <p:tav tm="0">
                                          <p:val>
                                            <p:strVal val="#ppt_x"/>
                                          </p:val>
                                        </p:tav>
                                        <p:tav tm="100000">
                                          <p:val>
                                            <p:strVal val="#ppt_x"/>
                                          </p:val>
                                        </p:tav>
                                      </p:tavLst>
                                    </p:anim>
                                    <p:anim calcmode="lin" valueType="num">
                                      <p:cBhvr additive="base">
                                        <p:cTn id="14" dur="500" fill="hold"/>
                                        <p:tgtEl>
                                          <p:spTgt spid="5530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anim calcmode="lin" valueType="num">
                                      <p:cBhvr additive="base">
                                        <p:cTn id="19" dur="500" fill="hold"/>
                                        <p:tgtEl>
                                          <p:spTgt spid="55302"/>
                                        </p:tgtEl>
                                        <p:attrNameLst>
                                          <p:attrName>ppt_x</p:attrName>
                                        </p:attrNameLst>
                                      </p:cBhvr>
                                      <p:tavLst>
                                        <p:tav tm="0">
                                          <p:val>
                                            <p:strVal val="#ppt_x"/>
                                          </p:val>
                                        </p:tav>
                                        <p:tav tm="100000">
                                          <p:val>
                                            <p:strVal val="#ppt_x"/>
                                          </p:val>
                                        </p:tav>
                                      </p:tavLst>
                                    </p:anim>
                                    <p:anim calcmode="lin" valueType="num">
                                      <p:cBhvr additive="base">
                                        <p:cTn id="20" dur="500" fill="hold"/>
                                        <p:tgtEl>
                                          <p:spTgt spid="5530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303"/>
                                        </p:tgtEl>
                                        <p:attrNameLst>
                                          <p:attrName>style.visibility</p:attrName>
                                        </p:attrNameLst>
                                      </p:cBhvr>
                                      <p:to>
                                        <p:strVal val="visible"/>
                                      </p:to>
                                    </p:set>
                                    <p:anim calcmode="lin" valueType="num">
                                      <p:cBhvr additive="base">
                                        <p:cTn id="25" dur="500" fill="hold"/>
                                        <p:tgtEl>
                                          <p:spTgt spid="55303"/>
                                        </p:tgtEl>
                                        <p:attrNameLst>
                                          <p:attrName>ppt_x</p:attrName>
                                        </p:attrNameLst>
                                      </p:cBhvr>
                                      <p:tavLst>
                                        <p:tav tm="0">
                                          <p:val>
                                            <p:strVal val="#ppt_x"/>
                                          </p:val>
                                        </p:tav>
                                        <p:tav tm="100000">
                                          <p:val>
                                            <p:strVal val="#ppt_x"/>
                                          </p:val>
                                        </p:tav>
                                      </p:tavLst>
                                    </p:anim>
                                    <p:anim calcmode="lin" valueType="num">
                                      <p:cBhvr additive="base">
                                        <p:cTn id="26" dur="500" fill="hold"/>
                                        <p:tgtEl>
                                          <p:spTgt spid="5530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5305"/>
                                        </p:tgtEl>
                                        <p:attrNameLst>
                                          <p:attrName>style.visibility</p:attrName>
                                        </p:attrNameLst>
                                      </p:cBhvr>
                                      <p:to>
                                        <p:strVal val="visible"/>
                                      </p:to>
                                    </p:set>
                                    <p:anim calcmode="lin" valueType="num">
                                      <p:cBhvr additive="base">
                                        <p:cTn id="31" dur="500" fill="hold"/>
                                        <p:tgtEl>
                                          <p:spTgt spid="55305"/>
                                        </p:tgtEl>
                                        <p:attrNameLst>
                                          <p:attrName>ppt_x</p:attrName>
                                        </p:attrNameLst>
                                      </p:cBhvr>
                                      <p:tavLst>
                                        <p:tav tm="0">
                                          <p:val>
                                            <p:strVal val="#ppt_x"/>
                                          </p:val>
                                        </p:tav>
                                        <p:tav tm="100000">
                                          <p:val>
                                            <p:strVal val="#ppt_x"/>
                                          </p:val>
                                        </p:tav>
                                      </p:tavLst>
                                    </p:anim>
                                    <p:anim calcmode="lin" valueType="num">
                                      <p:cBhvr additive="base">
                                        <p:cTn id="32" dur="500" fill="hold"/>
                                        <p:tgtEl>
                                          <p:spTgt spid="5530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5306"/>
                                        </p:tgtEl>
                                        <p:attrNameLst>
                                          <p:attrName>style.visibility</p:attrName>
                                        </p:attrNameLst>
                                      </p:cBhvr>
                                      <p:to>
                                        <p:strVal val="visible"/>
                                      </p:to>
                                    </p:set>
                                    <p:anim calcmode="lin" valueType="num">
                                      <p:cBhvr additive="base">
                                        <p:cTn id="37" dur="500" fill="hold"/>
                                        <p:tgtEl>
                                          <p:spTgt spid="55306"/>
                                        </p:tgtEl>
                                        <p:attrNameLst>
                                          <p:attrName>ppt_x</p:attrName>
                                        </p:attrNameLst>
                                      </p:cBhvr>
                                      <p:tavLst>
                                        <p:tav tm="0">
                                          <p:val>
                                            <p:strVal val="#ppt_x"/>
                                          </p:val>
                                        </p:tav>
                                        <p:tav tm="100000">
                                          <p:val>
                                            <p:strVal val="#ppt_x"/>
                                          </p:val>
                                        </p:tav>
                                      </p:tavLst>
                                    </p:anim>
                                    <p:anim calcmode="lin" valueType="num">
                                      <p:cBhvr additive="base">
                                        <p:cTn id="38" dur="500" fill="hold"/>
                                        <p:tgtEl>
                                          <p:spTgt spid="553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P spid="55302" grpId="0" animBg="1"/>
      <p:bldP spid="55303" grpId="0" animBg="1"/>
      <p:bldP spid="55305" grpId="0" animBg="1"/>
      <p:bldP spid="5530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Symb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Text Box 3"/>
          <p:cNvSpPr txBox="1">
            <a:spLocks noChangeArrowheads="1"/>
          </p:cNvSpPr>
          <p:nvPr/>
        </p:nvSpPr>
        <p:spPr bwMode="auto">
          <a:xfrm>
            <a:off x="5257800" y="228601"/>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pPr>
            <a:endParaRPr lang="en-US" altLang="en-US" sz="1800"/>
          </a:p>
        </p:txBody>
      </p:sp>
      <p:sp>
        <p:nvSpPr>
          <p:cNvPr id="56324" name="Text Box 4"/>
          <p:cNvSpPr txBox="1">
            <a:spLocks noChangeArrowheads="1"/>
          </p:cNvSpPr>
          <p:nvPr/>
        </p:nvSpPr>
        <p:spPr bwMode="auto">
          <a:xfrm>
            <a:off x="5486400" y="228601"/>
            <a:ext cx="1524000" cy="8302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2400" dirty="0">
                <a:solidFill>
                  <a:schemeClr val="tx1">
                    <a:lumMod val="10000"/>
                  </a:schemeClr>
                </a:solidFill>
              </a:rPr>
              <a:t>Less Trauma</a:t>
            </a:r>
          </a:p>
        </p:txBody>
      </p:sp>
      <p:sp>
        <p:nvSpPr>
          <p:cNvPr id="56325" name="Text Box 5"/>
          <p:cNvSpPr txBox="1">
            <a:spLocks noChangeArrowheads="1"/>
          </p:cNvSpPr>
          <p:nvPr/>
        </p:nvSpPr>
        <p:spPr bwMode="auto">
          <a:xfrm>
            <a:off x="7772400" y="1219200"/>
            <a:ext cx="2362200" cy="1200150"/>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Accept vulnerability that exists alongside some toughness</a:t>
            </a:r>
          </a:p>
        </p:txBody>
      </p:sp>
      <p:sp>
        <p:nvSpPr>
          <p:cNvPr id="56326" name="Text Box 6"/>
          <p:cNvSpPr txBox="1">
            <a:spLocks noChangeArrowheads="1"/>
          </p:cNvSpPr>
          <p:nvPr/>
        </p:nvSpPr>
        <p:spPr bwMode="auto">
          <a:xfrm>
            <a:off x="8077200" y="3276600"/>
            <a:ext cx="2590800" cy="1200150"/>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When voices appear, accept them as clues about areas of vulnerability</a:t>
            </a:r>
          </a:p>
        </p:txBody>
      </p:sp>
      <p:sp>
        <p:nvSpPr>
          <p:cNvPr id="56327" name="Text Box 7"/>
          <p:cNvSpPr txBox="1">
            <a:spLocks noChangeArrowheads="1"/>
          </p:cNvSpPr>
          <p:nvPr/>
        </p:nvSpPr>
        <p:spPr bwMode="auto">
          <a:xfrm>
            <a:off x="4800600" y="5103814"/>
            <a:ext cx="3048000" cy="1754187"/>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Voices are not interpreted as a threat to sense of control, so it does not seem necessary to eliminate them</a:t>
            </a:r>
          </a:p>
        </p:txBody>
      </p:sp>
      <p:sp>
        <p:nvSpPr>
          <p:cNvPr id="74760" name="Text Box 8"/>
          <p:cNvSpPr txBox="1">
            <a:spLocks noChangeArrowheads="1"/>
          </p:cNvSpPr>
          <p:nvPr/>
        </p:nvSpPr>
        <p:spPr bwMode="auto">
          <a:xfrm>
            <a:off x="1752600" y="4114801"/>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pPr>
            <a:endParaRPr lang="en-US" altLang="en-US" sz="1800"/>
          </a:p>
        </p:txBody>
      </p:sp>
      <p:sp>
        <p:nvSpPr>
          <p:cNvPr id="56329" name="Text Box 9"/>
          <p:cNvSpPr txBox="1">
            <a:spLocks noChangeArrowheads="1"/>
          </p:cNvSpPr>
          <p:nvPr/>
        </p:nvSpPr>
        <p:spPr bwMode="auto">
          <a:xfrm>
            <a:off x="1752600" y="3657601"/>
            <a:ext cx="2286000" cy="14779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Due to lack of tension around them, voices become less noticeable</a:t>
            </a:r>
          </a:p>
        </p:txBody>
      </p:sp>
      <p:sp>
        <p:nvSpPr>
          <p:cNvPr id="56330" name="Text Box 10"/>
          <p:cNvSpPr txBox="1">
            <a:spLocks noChangeArrowheads="1"/>
          </p:cNvSpPr>
          <p:nvPr/>
        </p:nvSpPr>
        <p:spPr bwMode="auto">
          <a:xfrm>
            <a:off x="1981200" y="1219201"/>
            <a:ext cx="2590800" cy="1477963"/>
          </a:xfrm>
          <a:prstGeom prst="rect">
            <a:avLst/>
          </a:prstGeom>
          <a:solidFill>
            <a:srgbClr val="FFFFFF"/>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50000"/>
              </a:spcBef>
              <a:buClrTx/>
              <a:buSzTx/>
              <a:buFontTx/>
              <a:buNone/>
              <a:defRPr/>
            </a:pPr>
            <a:r>
              <a:rPr lang="en-US" altLang="en-US" sz="1800" dirty="0">
                <a:solidFill>
                  <a:schemeClr val="tx1">
                    <a:lumMod val="10000"/>
                  </a:schemeClr>
                </a:solidFill>
              </a:rPr>
              <a:t>Life becomes increasingly manageable as preoccupation with voices decreases</a:t>
            </a:r>
          </a:p>
        </p:txBody>
      </p:sp>
      <p:sp>
        <p:nvSpPr>
          <p:cNvPr id="74763" name="TextBox 7"/>
          <p:cNvSpPr txBox="1">
            <a:spLocks noChangeArrowheads="1"/>
          </p:cNvSpPr>
          <p:nvPr/>
        </p:nvSpPr>
        <p:spPr bwMode="auto">
          <a:xfrm>
            <a:off x="9110663" y="92076"/>
            <a:ext cx="1524000" cy="830263"/>
          </a:xfrm>
          <a:prstGeom prst="rect">
            <a:avLst/>
          </a:prstGeom>
          <a:solidFill>
            <a:schemeClr val="bg1"/>
          </a:solidFill>
          <a:ln w="127000">
            <a:solidFill>
              <a:srgbClr val="00B05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0"/>
              </a:spcBef>
              <a:buClrTx/>
              <a:buSzTx/>
              <a:buFontTx/>
              <a:buNone/>
            </a:pPr>
            <a:r>
              <a:rPr lang="en-US" altLang="en-US" sz="2400">
                <a:latin typeface="Times New Roman" panose="02020603050405020304" pitchFamily="18" charset="0"/>
              </a:rPr>
              <a:t>Virtuous Circle</a:t>
            </a:r>
          </a:p>
        </p:txBody>
      </p:sp>
    </p:spTree>
    <p:extLst>
      <p:ext uri="{BB962C8B-B14F-4D97-AF65-F5344CB8AC3E}">
        <p14:creationId xmlns:p14="http://schemas.microsoft.com/office/powerpoint/2010/main" val="8946652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additive="base">
                                        <p:cTn id="7" dur="500" fill="hold"/>
                                        <p:tgtEl>
                                          <p:spTgt spid="56324"/>
                                        </p:tgtEl>
                                        <p:attrNameLst>
                                          <p:attrName>ppt_x</p:attrName>
                                        </p:attrNameLst>
                                      </p:cBhvr>
                                      <p:tavLst>
                                        <p:tav tm="0">
                                          <p:val>
                                            <p:strVal val="#ppt_x"/>
                                          </p:val>
                                        </p:tav>
                                        <p:tav tm="100000">
                                          <p:val>
                                            <p:strVal val="#ppt_x"/>
                                          </p:val>
                                        </p:tav>
                                      </p:tavLst>
                                    </p:anim>
                                    <p:anim calcmode="lin" valueType="num">
                                      <p:cBhvr additive="base">
                                        <p:cTn id="8" dur="500" fill="hold"/>
                                        <p:tgtEl>
                                          <p:spTgt spid="563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5"/>
                                        </p:tgtEl>
                                        <p:attrNameLst>
                                          <p:attrName>style.visibility</p:attrName>
                                        </p:attrNameLst>
                                      </p:cBhvr>
                                      <p:to>
                                        <p:strVal val="visible"/>
                                      </p:to>
                                    </p:set>
                                    <p:anim calcmode="lin" valueType="num">
                                      <p:cBhvr additive="base">
                                        <p:cTn id="13" dur="500" fill="hold"/>
                                        <p:tgtEl>
                                          <p:spTgt spid="56325"/>
                                        </p:tgtEl>
                                        <p:attrNameLst>
                                          <p:attrName>ppt_x</p:attrName>
                                        </p:attrNameLst>
                                      </p:cBhvr>
                                      <p:tavLst>
                                        <p:tav tm="0">
                                          <p:val>
                                            <p:strVal val="#ppt_x"/>
                                          </p:val>
                                        </p:tav>
                                        <p:tav tm="100000">
                                          <p:val>
                                            <p:strVal val="#ppt_x"/>
                                          </p:val>
                                        </p:tav>
                                      </p:tavLst>
                                    </p:anim>
                                    <p:anim calcmode="lin" valueType="num">
                                      <p:cBhvr additive="base">
                                        <p:cTn id="14" dur="500" fill="hold"/>
                                        <p:tgtEl>
                                          <p:spTgt spid="5632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26"/>
                                        </p:tgtEl>
                                        <p:attrNameLst>
                                          <p:attrName>style.visibility</p:attrName>
                                        </p:attrNameLst>
                                      </p:cBhvr>
                                      <p:to>
                                        <p:strVal val="visible"/>
                                      </p:to>
                                    </p:set>
                                    <p:anim calcmode="lin" valueType="num">
                                      <p:cBhvr additive="base">
                                        <p:cTn id="19" dur="500" fill="hold"/>
                                        <p:tgtEl>
                                          <p:spTgt spid="56326"/>
                                        </p:tgtEl>
                                        <p:attrNameLst>
                                          <p:attrName>ppt_x</p:attrName>
                                        </p:attrNameLst>
                                      </p:cBhvr>
                                      <p:tavLst>
                                        <p:tav tm="0">
                                          <p:val>
                                            <p:strVal val="#ppt_x"/>
                                          </p:val>
                                        </p:tav>
                                        <p:tav tm="100000">
                                          <p:val>
                                            <p:strVal val="#ppt_x"/>
                                          </p:val>
                                        </p:tav>
                                      </p:tavLst>
                                    </p:anim>
                                    <p:anim calcmode="lin" valueType="num">
                                      <p:cBhvr additive="base">
                                        <p:cTn id="20" dur="500" fill="hold"/>
                                        <p:tgtEl>
                                          <p:spTgt spid="5632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327"/>
                                        </p:tgtEl>
                                        <p:attrNameLst>
                                          <p:attrName>style.visibility</p:attrName>
                                        </p:attrNameLst>
                                      </p:cBhvr>
                                      <p:to>
                                        <p:strVal val="visible"/>
                                      </p:to>
                                    </p:set>
                                    <p:anim calcmode="lin" valueType="num">
                                      <p:cBhvr additive="base">
                                        <p:cTn id="25" dur="500" fill="hold"/>
                                        <p:tgtEl>
                                          <p:spTgt spid="56327"/>
                                        </p:tgtEl>
                                        <p:attrNameLst>
                                          <p:attrName>ppt_x</p:attrName>
                                        </p:attrNameLst>
                                      </p:cBhvr>
                                      <p:tavLst>
                                        <p:tav tm="0">
                                          <p:val>
                                            <p:strVal val="#ppt_x"/>
                                          </p:val>
                                        </p:tav>
                                        <p:tav tm="100000">
                                          <p:val>
                                            <p:strVal val="#ppt_x"/>
                                          </p:val>
                                        </p:tav>
                                      </p:tavLst>
                                    </p:anim>
                                    <p:anim calcmode="lin" valueType="num">
                                      <p:cBhvr additive="base">
                                        <p:cTn id="26" dur="500" fill="hold"/>
                                        <p:tgtEl>
                                          <p:spTgt spid="563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329"/>
                                        </p:tgtEl>
                                        <p:attrNameLst>
                                          <p:attrName>style.visibility</p:attrName>
                                        </p:attrNameLst>
                                      </p:cBhvr>
                                      <p:to>
                                        <p:strVal val="visible"/>
                                      </p:to>
                                    </p:set>
                                    <p:anim calcmode="lin" valueType="num">
                                      <p:cBhvr additive="base">
                                        <p:cTn id="31" dur="500" fill="hold"/>
                                        <p:tgtEl>
                                          <p:spTgt spid="56329"/>
                                        </p:tgtEl>
                                        <p:attrNameLst>
                                          <p:attrName>ppt_x</p:attrName>
                                        </p:attrNameLst>
                                      </p:cBhvr>
                                      <p:tavLst>
                                        <p:tav tm="0">
                                          <p:val>
                                            <p:strVal val="#ppt_x"/>
                                          </p:val>
                                        </p:tav>
                                        <p:tav tm="100000">
                                          <p:val>
                                            <p:strVal val="#ppt_x"/>
                                          </p:val>
                                        </p:tav>
                                      </p:tavLst>
                                    </p:anim>
                                    <p:anim calcmode="lin" valueType="num">
                                      <p:cBhvr additive="base">
                                        <p:cTn id="32" dur="500" fill="hold"/>
                                        <p:tgtEl>
                                          <p:spTgt spid="5632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6330"/>
                                        </p:tgtEl>
                                        <p:attrNameLst>
                                          <p:attrName>style.visibility</p:attrName>
                                        </p:attrNameLst>
                                      </p:cBhvr>
                                      <p:to>
                                        <p:strVal val="visible"/>
                                      </p:to>
                                    </p:set>
                                    <p:anim calcmode="lin" valueType="num">
                                      <p:cBhvr additive="base">
                                        <p:cTn id="37" dur="500" fill="hold"/>
                                        <p:tgtEl>
                                          <p:spTgt spid="56330"/>
                                        </p:tgtEl>
                                        <p:attrNameLst>
                                          <p:attrName>ppt_x</p:attrName>
                                        </p:attrNameLst>
                                      </p:cBhvr>
                                      <p:tavLst>
                                        <p:tav tm="0">
                                          <p:val>
                                            <p:strVal val="#ppt_x"/>
                                          </p:val>
                                        </p:tav>
                                        <p:tav tm="100000">
                                          <p:val>
                                            <p:strVal val="#ppt_x"/>
                                          </p:val>
                                        </p:tav>
                                      </p:tavLst>
                                    </p:anim>
                                    <p:anim calcmode="lin" valueType="num">
                                      <p:cBhvr additive="base">
                                        <p:cTn id="38" dur="500" fill="hold"/>
                                        <p:tgtEl>
                                          <p:spTgt spid="56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325" grpId="0" animBg="1"/>
      <p:bldP spid="56326" grpId="0" animBg="1"/>
      <p:bldP spid="56327" grpId="0" animBg="1"/>
      <p:bldP spid="56329" grpId="0" animBg="1"/>
      <p:bldP spid="563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Being curious about how ”psychotic” beliefs and perceptions might meet needs</a:t>
            </a:r>
          </a:p>
        </p:txBody>
      </p:sp>
      <p:sp>
        <p:nvSpPr>
          <p:cNvPr id="3" name="Content Placeholder 2"/>
          <p:cNvSpPr>
            <a:spLocks noGrp="1"/>
          </p:cNvSpPr>
          <p:nvPr>
            <p:ph idx="1"/>
          </p:nvPr>
        </p:nvSpPr>
        <p:spPr>
          <a:xfrm>
            <a:off x="2589212" y="2133600"/>
            <a:ext cx="8915400" cy="4095750"/>
          </a:xfrm>
        </p:spPr>
        <p:txBody>
          <a:bodyPr>
            <a:normAutofit fontScale="92500" lnSpcReduction="10000"/>
          </a:bodyPr>
          <a:lstStyle/>
          <a:p>
            <a:r>
              <a:rPr lang="en-US" sz="2200" dirty="0"/>
              <a:t>Possible functions:</a:t>
            </a:r>
          </a:p>
          <a:p>
            <a:endParaRPr lang="en-US" sz="2200" dirty="0"/>
          </a:p>
          <a:p>
            <a:r>
              <a:rPr lang="en-US" sz="2200" dirty="0"/>
              <a:t>Might allow into awareness the existence of the threat</a:t>
            </a:r>
          </a:p>
          <a:p>
            <a:pPr lvl="1"/>
            <a:r>
              <a:rPr lang="en-US" sz="2200" dirty="0"/>
              <a:t>While also distorting it</a:t>
            </a:r>
          </a:p>
          <a:p>
            <a:pPr lvl="1"/>
            <a:endParaRPr lang="en-US" sz="2200" dirty="0"/>
          </a:p>
          <a:p>
            <a:r>
              <a:rPr lang="en-US" sz="2200" dirty="0"/>
              <a:t>Might help protect against perception of threat</a:t>
            </a:r>
          </a:p>
          <a:p>
            <a:pPr lvl="1"/>
            <a:r>
              <a:rPr lang="en-US" sz="2200" dirty="0"/>
              <a:t>As in grandiose beliefs etc.</a:t>
            </a:r>
          </a:p>
          <a:p>
            <a:pPr lvl="1"/>
            <a:endParaRPr lang="en-US" sz="2200" dirty="0"/>
          </a:p>
          <a:p>
            <a:r>
              <a:rPr lang="en-US" sz="2200" dirty="0"/>
              <a:t>Common factor is difficulty tolerating affect and associations around threat sufficiently to put the threat into perspective</a:t>
            </a:r>
          </a:p>
          <a:p>
            <a:pPr marL="0" indent="0">
              <a:buNone/>
            </a:pPr>
            <a:endParaRPr lang="en-US" dirty="0"/>
          </a:p>
        </p:txBody>
      </p:sp>
    </p:spTree>
    <p:extLst>
      <p:ext uri="{BB962C8B-B14F-4D97-AF65-F5344CB8AC3E}">
        <p14:creationId xmlns:p14="http://schemas.microsoft.com/office/powerpoint/2010/main" val="41296426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tolerating affect, and developing helpful narratives</a:t>
            </a:r>
          </a:p>
        </p:txBody>
      </p:sp>
      <p:sp>
        <p:nvSpPr>
          <p:cNvPr id="3" name="Content Placeholder 2"/>
          <p:cNvSpPr>
            <a:spLocks noGrp="1"/>
          </p:cNvSpPr>
          <p:nvPr>
            <p:ph idx="1"/>
          </p:nvPr>
        </p:nvSpPr>
        <p:spPr/>
        <p:txBody>
          <a:bodyPr>
            <a:normAutofit/>
          </a:bodyPr>
          <a:lstStyle/>
          <a:p>
            <a:r>
              <a:rPr lang="en-US" sz="2800" dirty="0"/>
              <a:t>It’s kind of a chicken and egg thing</a:t>
            </a:r>
          </a:p>
          <a:p>
            <a:pPr lvl="1"/>
            <a:r>
              <a:rPr lang="en-US" sz="2800" dirty="0"/>
              <a:t>Developing more ability to tolerate strong disturbing affect allows for the development of more coherent and constructive stories</a:t>
            </a:r>
          </a:p>
          <a:p>
            <a:pPr lvl="1"/>
            <a:r>
              <a:rPr lang="en-US" sz="2800" dirty="0"/>
              <a:t>Developing coherent and constructive stories allows even strongly disturbing affect to become grounded within the story</a:t>
            </a:r>
          </a:p>
        </p:txBody>
      </p:sp>
    </p:spTree>
    <p:extLst>
      <p:ext uri="{BB962C8B-B14F-4D97-AF65-F5344CB8AC3E}">
        <p14:creationId xmlns:p14="http://schemas.microsoft.com/office/powerpoint/2010/main" val="3436301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on how to identify the emotional issues behind the “psychosis</a:t>
            </a:r>
          </a:p>
        </p:txBody>
      </p:sp>
      <p:sp>
        <p:nvSpPr>
          <p:cNvPr id="3" name="Content Placeholder 2"/>
          <p:cNvSpPr>
            <a:spLocks noGrp="1"/>
          </p:cNvSpPr>
          <p:nvPr>
            <p:ph idx="1"/>
          </p:nvPr>
        </p:nvSpPr>
        <p:spPr/>
        <p:txBody>
          <a:bodyPr>
            <a:noAutofit/>
          </a:bodyPr>
          <a:lstStyle/>
          <a:p>
            <a:r>
              <a:rPr lang="en-US" sz="2400" dirty="0"/>
              <a:t>Explore the person’s story up till the point when the “psychosis” emerged</a:t>
            </a:r>
          </a:p>
          <a:p>
            <a:pPr lvl="1"/>
            <a:r>
              <a:rPr lang="en-US" sz="2400" dirty="0"/>
              <a:t>Look for themes within it</a:t>
            </a:r>
          </a:p>
          <a:p>
            <a:r>
              <a:rPr lang="en-US" sz="2400" dirty="0"/>
              <a:t>If person has persecutory beliefs or perceptions</a:t>
            </a:r>
          </a:p>
          <a:p>
            <a:pPr lvl="1"/>
            <a:r>
              <a:rPr lang="en-US" sz="2400" dirty="0"/>
              <a:t>Explore how it feels to have that happening</a:t>
            </a:r>
          </a:p>
          <a:p>
            <a:pPr lvl="2"/>
            <a:r>
              <a:rPr lang="en-US" sz="2400" dirty="0"/>
              <a:t>And earlier times they felt that way</a:t>
            </a:r>
          </a:p>
          <a:p>
            <a:r>
              <a:rPr lang="en-US" sz="2400" dirty="0"/>
              <a:t>If person has more grandiosity etc.</a:t>
            </a:r>
          </a:p>
          <a:p>
            <a:pPr lvl="1"/>
            <a:r>
              <a:rPr lang="en-US" sz="2400" dirty="0"/>
              <a:t>Explore how they might feel if the grandiose stuff was not there </a:t>
            </a:r>
          </a:p>
        </p:txBody>
      </p:sp>
    </p:spTree>
    <p:extLst>
      <p:ext uri="{BB962C8B-B14F-4D97-AF65-F5344CB8AC3E}">
        <p14:creationId xmlns:p14="http://schemas.microsoft.com/office/powerpoint/2010/main" val="2206495279"/>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Line 2"/>
          <p:cNvSpPr>
            <a:spLocks noChangeShapeType="1"/>
          </p:cNvSpPr>
          <p:nvPr/>
        </p:nvSpPr>
        <p:spPr bwMode="auto">
          <a:xfrm>
            <a:off x="1828800" y="990600"/>
            <a:ext cx="845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5" name="Text Box 3"/>
          <p:cNvSpPr txBox="1">
            <a:spLocks noChangeArrowheads="1"/>
          </p:cNvSpPr>
          <p:nvPr/>
        </p:nvSpPr>
        <p:spPr bwMode="auto">
          <a:xfrm>
            <a:off x="1905000" y="1828801"/>
            <a:ext cx="2362200" cy="3387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b="1">
                <a:solidFill>
                  <a:schemeClr val="tx2"/>
                </a:solidFill>
              </a:rPr>
              <a:t>“Psychotic” story</a:t>
            </a:r>
            <a:r>
              <a:rPr lang="en-US" altLang="en-US" sz="2400" b="1"/>
              <a:t>:  </a:t>
            </a:r>
            <a:r>
              <a:rPr lang="en-US" altLang="en-US" sz="2400"/>
              <a:t>I have to believe this story for important emotional reasons, even if it gets me into serious trouble</a:t>
            </a:r>
          </a:p>
        </p:txBody>
      </p:sp>
      <p:sp>
        <p:nvSpPr>
          <p:cNvPr id="38916" name="Text Box 4"/>
          <p:cNvSpPr txBox="1">
            <a:spLocks noChangeArrowheads="1"/>
          </p:cNvSpPr>
          <p:nvPr/>
        </p:nvSpPr>
        <p:spPr bwMode="auto">
          <a:xfrm>
            <a:off x="7924800" y="1905001"/>
            <a:ext cx="2286000" cy="3387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b="1">
                <a:solidFill>
                  <a:schemeClr val="tx2"/>
                </a:solidFill>
              </a:rPr>
              <a:t>Psychiatric story:</a:t>
            </a:r>
            <a:r>
              <a:rPr lang="en-US" altLang="en-US" sz="2400" b="1"/>
              <a:t>  </a:t>
            </a:r>
            <a:r>
              <a:rPr lang="en-US" altLang="en-US" sz="2400"/>
              <a:t>my beliefs and experiences are caused by my disease, for example, schizophrenia</a:t>
            </a:r>
            <a:br>
              <a:rPr lang="en-US" altLang="en-US" sz="2400"/>
            </a:br>
            <a:endParaRPr lang="en-US" altLang="en-US" sz="2400"/>
          </a:p>
        </p:txBody>
      </p:sp>
      <p:sp>
        <p:nvSpPr>
          <p:cNvPr id="91141" name="Line 5"/>
          <p:cNvSpPr>
            <a:spLocks noChangeShapeType="1"/>
          </p:cNvSpPr>
          <p:nvPr/>
        </p:nvSpPr>
        <p:spPr bwMode="auto">
          <a:xfrm flipH="1">
            <a:off x="8991600" y="990600"/>
            <a:ext cx="1295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18" name="Text Box 6"/>
          <p:cNvSpPr txBox="1">
            <a:spLocks noChangeArrowheads="1"/>
          </p:cNvSpPr>
          <p:nvPr/>
        </p:nvSpPr>
        <p:spPr bwMode="auto">
          <a:xfrm>
            <a:off x="4800600" y="1752600"/>
            <a:ext cx="2590800" cy="3752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b="1">
                <a:solidFill>
                  <a:schemeClr val="tx2"/>
                </a:solidFill>
              </a:rPr>
              <a:t>Evolving Human Story:</a:t>
            </a:r>
            <a:r>
              <a:rPr lang="en-US" altLang="en-US" sz="2400" b="1"/>
              <a:t>  </a:t>
            </a:r>
            <a:r>
              <a:rPr lang="en-US" altLang="en-US" sz="2400"/>
              <a:t>As I reflect on things, I can develop stories that meet my emotional needs while also allowing me to relate well to others</a:t>
            </a:r>
          </a:p>
        </p:txBody>
      </p:sp>
      <p:sp>
        <p:nvSpPr>
          <p:cNvPr id="91143" name="Line 7"/>
          <p:cNvSpPr>
            <a:spLocks noChangeShapeType="1"/>
          </p:cNvSpPr>
          <p:nvPr/>
        </p:nvSpPr>
        <p:spPr bwMode="auto">
          <a:xfrm>
            <a:off x="5867400" y="9906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1144" name="Line 8"/>
          <p:cNvSpPr>
            <a:spLocks noChangeShapeType="1"/>
          </p:cNvSpPr>
          <p:nvPr/>
        </p:nvSpPr>
        <p:spPr bwMode="auto">
          <a:xfrm>
            <a:off x="1828800" y="990600"/>
            <a:ext cx="1143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1145" name="TextBox 8"/>
          <p:cNvSpPr txBox="1">
            <a:spLocks noChangeArrowheads="1"/>
          </p:cNvSpPr>
          <p:nvPr/>
        </p:nvSpPr>
        <p:spPr bwMode="auto">
          <a:xfrm>
            <a:off x="2209800" y="1"/>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a:t>A less extreme story leaves more room for growth &amp; development</a:t>
            </a:r>
          </a:p>
        </p:txBody>
      </p:sp>
    </p:spTree>
    <p:extLst>
      <p:ext uri="{BB962C8B-B14F-4D97-AF65-F5344CB8AC3E}">
        <p14:creationId xmlns:p14="http://schemas.microsoft.com/office/powerpoint/2010/main" val="996824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ppt_x"/>
                                          </p:val>
                                        </p:tav>
                                        <p:tav tm="100000">
                                          <p:val>
                                            <p:strVal val="#ppt_x"/>
                                          </p:val>
                                        </p:tav>
                                      </p:tavLst>
                                    </p:anim>
                                    <p:anim calcmode="lin" valueType="num">
                                      <p:cBhvr additive="base">
                                        <p:cTn id="8" dur="500" fill="hold"/>
                                        <p:tgtEl>
                                          <p:spTgt spid="389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ppt_x"/>
                                          </p:val>
                                        </p:tav>
                                        <p:tav tm="100000">
                                          <p:val>
                                            <p:strVal val="#ppt_x"/>
                                          </p:val>
                                        </p:tav>
                                      </p:tavLst>
                                    </p:anim>
                                    <p:anim calcmode="lin" valueType="num">
                                      <p:cBhvr additive="base">
                                        <p:cTn id="14"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8"/>
                                        </p:tgtEl>
                                        <p:attrNameLst>
                                          <p:attrName>style.visibility</p:attrName>
                                        </p:attrNameLst>
                                      </p:cBhvr>
                                      <p:to>
                                        <p:strVal val="visible"/>
                                      </p:to>
                                    </p:set>
                                    <p:anim calcmode="lin" valueType="num">
                                      <p:cBhvr additive="base">
                                        <p:cTn id="19" dur="500" fill="hold"/>
                                        <p:tgtEl>
                                          <p:spTgt spid="38918"/>
                                        </p:tgtEl>
                                        <p:attrNameLst>
                                          <p:attrName>ppt_x</p:attrName>
                                        </p:attrNameLst>
                                      </p:cBhvr>
                                      <p:tavLst>
                                        <p:tav tm="0">
                                          <p:val>
                                            <p:strVal val="#ppt_x"/>
                                          </p:val>
                                        </p:tav>
                                        <p:tav tm="100000">
                                          <p:val>
                                            <p:strVal val="#ppt_x"/>
                                          </p:val>
                                        </p:tav>
                                      </p:tavLst>
                                    </p:anim>
                                    <p:anim calcmode="lin" valueType="num">
                                      <p:cBhvr additive="base">
                                        <p:cTn id="20" dur="500" fill="hold"/>
                                        <p:tgtEl>
                                          <p:spTgt spid="389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p:bldP spid="38916" grpId="0" animBg="1"/>
      <p:bldP spid="3891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Developing Self-Affirming Narratives</a:t>
            </a:r>
          </a:p>
        </p:txBody>
      </p:sp>
      <p:sp>
        <p:nvSpPr>
          <p:cNvPr id="3" name="Content Placeholder 2"/>
          <p:cNvSpPr>
            <a:spLocks noGrp="1"/>
          </p:cNvSpPr>
          <p:nvPr>
            <p:ph idx="1"/>
          </p:nvPr>
        </p:nvSpPr>
        <p:spPr>
          <a:xfrm>
            <a:off x="1981200" y="1676400"/>
            <a:ext cx="8229600" cy="4876800"/>
          </a:xfrm>
        </p:spPr>
        <p:txBody>
          <a:bodyPr>
            <a:normAutofit/>
          </a:bodyPr>
          <a:lstStyle/>
          <a:p>
            <a:pPr>
              <a:defRPr/>
            </a:pPr>
            <a:r>
              <a:rPr lang="en-US" sz="2400" dirty="0"/>
              <a:t>Not psychotic stories, and</a:t>
            </a:r>
          </a:p>
          <a:p>
            <a:pPr lvl="1">
              <a:defRPr/>
            </a:pPr>
            <a:r>
              <a:rPr lang="en-US" sz="2400" b="1" dirty="0"/>
              <a:t>NOT</a:t>
            </a:r>
            <a:r>
              <a:rPr lang="en-US" sz="2400" dirty="0"/>
              <a:t> “the illness causes…”</a:t>
            </a:r>
          </a:p>
          <a:p>
            <a:pPr>
              <a:defRPr/>
            </a:pPr>
            <a:r>
              <a:rPr lang="en-US" sz="2400" dirty="0"/>
              <a:t>Instead: </a:t>
            </a:r>
          </a:p>
          <a:p>
            <a:pPr lvl="1">
              <a:defRPr/>
            </a:pPr>
            <a:r>
              <a:rPr lang="en-US" sz="2400" dirty="0"/>
              <a:t>Consider explaining in terms of coping strategies that backfired, or were too extreme</a:t>
            </a:r>
          </a:p>
          <a:p>
            <a:pPr lvl="2">
              <a:defRPr/>
            </a:pPr>
            <a:r>
              <a:rPr lang="en-US" sz="2400" dirty="0"/>
              <a:t>If there may have been biological predisposing factors, consider the possibility of alternative ways of coping with those factors</a:t>
            </a:r>
          </a:p>
          <a:p>
            <a:pPr>
              <a:defRPr/>
            </a:pPr>
            <a:r>
              <a:rPr lang="en-US" sz="2400" dirty="0"/>
              <a:t>Having a coherent story of what might have caused the psychosis creates room to imagine a story of recovery</a:t>
            </a:r>
          </a:p>
        </p:txBody>
      </p:sp>
    </p:spTree>
    <p:extLst>
      <p:ext uri="{BB962C8B-B14F-4D97-AF65-F5344CB8AC3E}">
        <p14:creationId xmlns:p14="http://schemas.microsoft.com/office/powerpoint/2010/main" val="3352697870"/>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828800" y="533400"/>
            <a:ext cx="8229600" cy="838200"/>
          </a:xfrm>
        </p:spPr>
        <p:txBody>
          <a:bodyPr>
            <a:normAutofit fontScale="90000"/>
          </a:bodyPr>
          <a:lstStyle/>
          <a:p>
            <a:pPr eaLnBrk="1" hangingPunct="1">
              <a:defRPr/>
            </a:pPr>
            <a:r>
              <a:rPr lang="en-US" sz="3200" b="1" dirty="0"/>
              <a:t>The Role of Assembling a Story:  </a:t>
            </a:r>
            <a:br>
              <a:rPr lang="en-US" sz="3200" b="1" dirty="0"/>
            </a:br>
            <a:endParaRPr lang="en-US" sz="3200" b="1" dirty="0"/>
          </a:p>
        </p:txBody>
      </p:sp>
      <p:sp>
        <p:nvSpPr>
          <p:cNvPr id="197635" name="Rectangle 3"/>
          <p:cNvSpPr>
            <a:spLocks noGrp="1" noChangeArrowheads="1"/>
          </p:cNvSpPr>
          <p:nvPr>
            <p:ph type="body" idx="1"/>
          </p:nvPr>
        </p:nvSpPr>
        <p:spPr>
          <a:xfrm>
            <a:off x="1981200" y="1219201"/>
            <a:ext cx="8229600" cy="5902325"/>
          </a:xfrm>
        </p:spPr>
        <p:txBody>
          <a:bodyPr>
            <a:normAutofit/>
          </a:bodyPr>
          <a:lstStyle/>
          <a:p>
            <a:pPr eaLnBrk="1" hangingPunct="1">
              <a:defRPr/>
            </a:pPr>
            <a:r>
              <a:rPr lang="en-US" sz="2800" dirty="0"/>
              <a:t>Forming coherent narratives of the past, which help frame the present, and define future possibilities</a:t>
            </a:r>
          </a:p>
          <a:p>
            <a:pPr lvl="1" eaLnBrk="1" hangingPunct="1">
              <a:defRPr/>
            </a:pPr>
            <a:r>
              <a:rPr lang="en-US" sz="2800" dirty="0"/>
              <a:t>with flexible capacity to integrate internal &amp; external experience</a:t>
            </a:r>
          </a:p>
          <a:p>
            <a:pPr eaLnBrk="1" hangingPunct="1">
              <a:defRPr/>
            </a:pPr>
            <a:r>
              <a:rPr lang="en-US" sz="2800" dirty="0"/>
              <a:t>The narrative should successfully explain both the traumatic experience and the psychosis</a:t>
            </a:r>
          </a:p>
          <a:p>
            <a:pPr lvl="1" eaLnBrk="1" hangingPunct="1">
              <a:defRPr/>
            </a:pPr>
            <a:r>
              <a:rPr lang="en-US" sz="2800" dirty="0"/>
              <a:t>And it should do so in a way that promotes hope and self worth</a:t>
            </a:r>
          </a:p>
        </p:txBody>
      </p:sp>
      <p:sp>
        <p:nvSpPr>
          <p:cNvPr id="5124" name="TextBox 3"/>
          <p:cNvSpPr txBox="1">
            <a:spLocks noChangeArrowheads="1"/>
          </p:cNvSpPr>
          <p:nvPr/>
        </p:nvSpPr>
        <p:spPr bwMode="auto">
          <a:xfrm>
            <a:off x="2286000" y="6324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a:latin typeface="Garamond" panose="02020404030301010803" pitchFamily="18" charset="0"/>
              </a:rPr>
              <a:t>See “Narrative CBT for Psychosis” by Rhodes &amp; Jakes, p.117-138</a:t>
            </a:r>
          </a:p>
        </p:txBody>
      </p:sp>
    </p:spTree>
    <p:extLst>
      <p:ext uri="{BB962C8B-B14F-4D97-AF65-F5344CB8AC3E}">
        <p14:creationId xmlns:p14="http://schemas.microsoft.com/office/powerpoint/2010/main" val="346331946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does the research say?</a:t>
            </a:r>
          </a:p>
        </p:txBody>
      </p:sp>
      <p:sp>
        <p:nvSpPr>
          <p:cNvPr id="3" name="Content Placeholder 2"/>
          <p:cNvSpPr>
            <a:spLocks noGrp="1"/>
          </p:cNvSpPr>
          <p:nvPr>
            <p:ph idx="1"/>
          </p:nvPr>
        </p:nvSpPr>
        <p:spPr>
          <a:xfrm>
            <a:off x="1981200" y="1905000"/>
            <a:ext cx="8229600" cy="4019551"/>
          </a:xfrm>
        </p:spPr>
        <p:txBody>
          <a:bodyPr/>
          <a:lstStyle/>
          <a:p>
            <a:pPr>
              <a:defRPr/>
            </a:pPr>
            <a:r>
              <a:rPr lang="en-US" sz="3200" dirty="0"/>
              <a:t>A body of research now includes many large-scale population-based studies controlling for possible mediating variables</a:t>
            </a:r>
          </a:p>
          <a:p>
            <a:pPr>
              <a:defRPr/>
            </a:pPr>
            <a:r>
              <a:rPr lang="en-US" sz="3200" dirty="0"/>
              <a:t>This research provides strong evidence that trauma can be a contributing cause for psychosis</a:t>
            </a:r>
          </a:p>
          <a:p>
            <a:pPr>
              <a:defRPr/>
            </a:pPr>
            <a:endParaRPr lang="en-US" dirty="0"/>
          </a:p>
          <a:p>
            <a:pPr marL="457200" lvl="1" indent="0">
              <a:buNone/>
              <a:defRPr/>
            </a:pPr>
            <a:endParaRPr lang="en-US" dirty="0"/>
          </a:p>
        </p:txBody>
      </p:sp>
      <p:sp>
        <p:nvSpPr>
          <p:cNvPr id="10244" name="TextBox 3"/>
          <p:cNvSpPr txBox="1">
            <a:spLocks noChangeArrowheads="1"/>
          </p:cNvSpPr>
          <p:nvPr/>
        </p:nvSpPr>
        <p:spPr bwMode="auto">
          <a:xfrm>
            <a:off x="1905000" y="6553200"/>
            <a:ext cx="853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600">
                <a:latin typeface="Garamond" panose="02020404030301010803" pitchFamily="18" charset="0"/>
              </a:rPr>
              <a:t>See “Childhood trauma and psychosis: Evidence, pathways, and implications”, W Larkin, J Read.  J,  2008</a:t>
            </a:r>
            <a:r>
              <a:rPr lang="en-US" altLang="en-US" sz="1800">
                <a:latin typeface="Garamond" panose="02020404030301010803" pitchFamily="18" charset="0"/>
              </a:rPr>
              <a:t> </a:t>
            </a:r>
          </a:p>
        </p:txBody>
      </p:sp>
    </p:spTree>
    <p:extLst>
      <p:ext uri="{BB962C8B-B14F-4D97-AF65-F5344CB8AC3E}">
        <p14:creationId xmlns:p14="http://schemas.microsoft.com/office/powerpoint/2010/main" val="30522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Working toward a narrative</a:t>
            </a:r>
          </a:p>
        </p:txBody>
      </p:sp>
      <p:sp>
        <p:nvSpPr>
          <p:cNvPr id="3" name="Content Placeholder 2"/>
          <p:cNvSpPr>
            <a:spLocks noGrp="1"/>
          </p:cNvSpPr>
          <p:nvPr>
            <p:ph idx="1"/>
          </p:nvPr>
        </p:nvSpPr>
        <p:spPr/>
        <p:txBody>
          <a:bodyPr/>
          <a:lstStyle/>
          <a:p>
            <a:pPr eaLnBrk="1" hangingPunct="1">
              <a:defRPr/>
            </a:pPr>
            <a:r>
              <a:rPr lang="en-US" sz="2400" dirty="0"/>
              <a:t>Slow down the session &amp; gently inquire about areas that seem broken or fragmented</a:t>
            </a:r>
          </a:p>
          <a:p>
            <a:pPr lvl="3" eaLnBrk="1" hangingPunct="1">
              <a:defRPr/>
            </a:pPr>
            <a:r>
              <a:rPr lang="en-US" sz="2400" dirty="0"/>
              <a:t>See “Staying Well After Psychosis” p. 114</a:t>
            </a:r>
          </a:p>
          <a:p>
            <a:pPr eaLnBrk="1" hangingPunct="1">
              <a:defRPr/>
            </a:pPr>
            <a:r>
              <a:rPr lang="en-US" sz="2400" dirty="0"/>
              <a:t>Look at both the positive and negative side of coping strategies</a:t>
            </a:r>
          </a:p>
          <a:p>
            <a:pPr lvl="1" eaLnBrk="1" hangingPunct="1">
              <a:defRPr/>
            </a:pPr>
            <a:r>
              <a:rPr lang="en-US" sz="2400" dirty="0"/>
              <a:t>This helps integrate positive and negative affect about the strategies, and about life direction in general</a:t>
            </a:r>
          </a:p>
          <a:p>
            <a:pPr>
              <a:defRPr/>
            </a:pPr>
            <a:endParaRPr lang="en-US" dirty="0"/>
          </a:p>
        </p:txBody>
      </p:sp>
    </p:spTree>
    <p:extLst>
      <p:ext uri="{BB962C8B-B14F-4D97-AF65-F5344CB8AC3E}">
        <p14:creationId xmlns:p14="http://schemas.microsoft.com/office/powerpoint/2010/main" val="1605892300"/>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Emphasis on how the story is being told in the present moment</a:t>
            </a:r>
          </a:p>
        </p:txBody>
      </p:sp>
      <p:sp>
        <p:nvSpPr>
          <p:cNvPr id="3" name="Content Placeholder 2"/>
          <p:cNvSpPr>
            <a:spLocks noGrp="1"/>
          </p:cNvSpPr>
          <p:nvPr>
            <p:ph idx="1"/>
          </p:nvPr>
        </p:nvSpPr>
        <p:spPr>
          <a:xfrm>
            <a:off x="2706566" y="2362200"/>
            <a:ext cx="7772400" cy="3770313"/>
          </a:xfrm>
        </p:spPr>
        <p:txBody>
          <a:bodyPr/>
          <a:lstStyle/>
          <a:p>
            <a:r>
              <a:rPr lang="en-US" sz="2800" i="1" dirty="0"/>
              <a:t>“Those who do not have power over the story that dominates their lives, the power to retell it, rethink it, deconstruct it, joke about it, and change it as times change, truly are powerless.”</a:t>
            </a:r>
            <a:r>
              <a:rPr lang="en-US" sz="2800" dirty="0"/>
              <a:t> </a:t>
            </a:r>
          </a:p>
          <a:p>
            <a:pPr>
              <a:buNone/>
            </a:pPr>
            <a:r>
              <a:rPr lang="en-US" sz="2800" dirty="0"/>
              <a:t>                         — </a:t>
            </a:r>
            <a:r>
              <a:rPr lang="en-US" sz="2800" dirty="0" err="1"/>
              <a:t>Salman</a:t>
            </a:r>
            <a:r>
              <a:rPr lang="en-US" sz="2800" dirty="0"/>
              <a:t> Rushdie </a:t>
            </a:r>
          </a:p>
          <a:p>
            <a:pPr>
              <a:buNone/>
            </a:pPr>
            <a:endParaRPr lang="en-US" sz="1600" dirty="0"/>
          </a:p>
          <a:p>
            <a:pPr>
              <a:buNone/>
            </a:pPr>
            <a:endParaRPr lang="en-US" dirty="0"/>
          </a:p>
        </p:txBody>
      </p:sp>
    </p:spTree>
    <p:extLst>
      <p:ext uri="{BB962C8B-B14F-4D97-AF65-F5344CB8AC3E}">
        <p14:creationId xmlns:p14="http://schemas.microsoft.com/office/powerpoint/2010/main" val="3814551329"/>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Steve, 23 years old</a:t>
            </a:r>
          </a:p>
        </p:txBody>
      </p:sp>
      <p:sp>
        <p:nvSpPr>
          <p:cNvPr id="3" name="Content Placeholder 2"/>
          <p:cNvSpPr>
            <a:spLocks noGrp="1"/>
          </p:cNvSpPr>
          <p:nvPr>
            <p:ph idx="1"/>
          </p:nvPr>
        </p:nvSpPr>
        <p:spPr/>
        <p:txBody>
          <a:bodyPr/>
          <a:lstStyle/>
          <a:p>
            <a:pPr>
              <a:defRPr/>
            </a:pPr>
            <a:r>
              <a:rPr lang="en-US" sz="2800" dirty="0"/>
              <a:t>Several “psychotic breaks”</a:t>
            </a:r>
          </a:p>
          <a:p>
            <a:pPr>
              <a:defRPr/>
            </a:pPr>
            <a:r>
              <a:rPr lang="en-US" sz="2800" dirty="0"/>
              <a:t>Lots of paranoia</a:t>
            </a:r>
          </a:p>
          <a:p>
            <a:pPr lvl="1">
              <a:defRPr/>
            </a:pPr>
            <a:r>
              <a:rPr lang="en-US" sz="2800" dirty="0"/>
              <a:t>Fear related mostly to “the government”</a:t>
            </a:r>
          </a:p>
          <a:p>
            <a:pPr>
              <a:defRPr/>
            </a:pPr>
            <a:r>
              <a:rPr lang="en-US" sz="2800" dirty="0"/>
              <a:t>No recollection of childhood trauma</a:t>
            </a:r>
          </a:p>
          <a:p>
            <a:pPr lvl="1">
              <a:defRPr/>
            </a:pPr>
            <a:r>
              <a:rPr lang="en-US" sz="2800" dirty="0"/>
              <a:t>But family members were able to recount stories of physical abuse, sexual abuse, and exposure to severe domestic violence</a:t>
            </a:r>
          </a:p>
          <a:p>
            <a:pPr lvl="1">
              <a:defRPr/>
            </a:pPr>
            <a:endParaRPr lang="en-US" dirty="0"/>
          </a:p>
        </p:txBody>
      </p:sp>
    </p:spTree>
    <p:extLst>
      <p:ext uri="{BB962C8B-B14F-4D97-AF65-F5344CB8AC3E}">
        <p14:creationId xmlns:p14="http://schemas.microsoft.com/office/powerpoint/2010/main" val="552692409"/>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worked</a:t>
            </a:r>
          </a:p>
        </p:txBody>
      </p:sp>
      <p:sp>
        <p:nvSpPr>
          <p:cNvPr id="3" name="Content Placeholder 2"/>
          <p:cNvSpPr>
            <a:spLocks noGrp="1"/>
          </p:cNvSpPr>
          <p:nvPr>
            <p:ph idx="1"/>
          </p:nvPr>
        </p:nvSpPr>
        <p:spPr/>
        <p:txBody>
          <a:bodyPr>
            <a:noAutofit/>
          </a:bodyPr>
          <a:lstStyle/>
          <a:p>
            <a:pPr>
              <a:defRPr/>
            </a:pPr>
            <a:r>
              <a:rPr lang="en-US" sz="2800" dirty="0"/>
              <a:t>Positive, supportive relationship</a:t>
            </a:r>
          </a:p>
          <a:p>
            <a:pPr>
              <a:defRPr/>
            </a:pPr>
            <a:r>
              <a:rPr lang="en-US" sz="2800" dirty="0"/>
              <a:t>Gently questioning the beliefs about the government</a:t>
            </a:r>
          </a:p>
          <a:p>
            <a:pPr>
              <a:defRPr/>
            </a:pPr>
            <a:r>
              <a:rPr lang="en-US" sz="2800" dirty="0"/>
              <a:t>Looking at past trauma as possible source for “emotional flashbacks” to terror that were being blamed on current threat from the government</a:t>
            </a:r>
          </a:p>
          <a:p>
            <a:pPr lvl="1">
              <a:defRPr/>
            </a:pPr>
            <a:r>
              <a:rPr lang="en-US" sz="2800" dirty="0"/>
              <a:t>At first, this explanation was more terrifying than the paranoid beliefs</a:t>
            </a:r>
          </a:p>
        </p:txBody>
      </p:sp>
    </p:spTree>
    <p:extLst>
      <p:ext uri="{BB962C8B-B14F-4D97-AF65-F5344CB8AC3E}">
        <p14:creationId xmlns:p14="http://schemas.microsoft.com/office/powerpoint/2010/main" val="1257593266"/>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274638"/>
            <a:ext cx="3276600" cy="6354762"/>
          </a:xfrm>
        </p:spPr>
        <p:txBody>
          <a:bodyPr/>
          <a:lstStyle/>
          <a:p>
            <a:pPr>
              <a:defRPr/>
            </a:pPr>
            <a:r>
              <a:rPr lang="en-US" sz="3000" dirty="0"/>
              <a:t>“Madness” that leads to fun, changes seen as positive, and/or notable cultural influence – how different is it from madness that just causes trouble and is labeled “sick?”</a:t>
            </a:r>
          </a:p>
        </p:txBody>
      </p:sp>
      <p:pic>
        <p:nvPicPr>
          <p:cNvPr id="9011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33525" y="1"/>
            <a:ext cx="5105400" cy="6900863"/>
          </a:xfrm>
        </p:spPr>
      </p:pic>
    </p:spTree>
    <p:extLst>
      <p:ext uri="{BB962C8B-B14F-4D97-AF65-F5344CB8AC3E}">
        <p14:creationId xmlns:p14="http://schemas.microsoft.com/office/powerpoint/2010/main" val="3628647650"/>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114300"/>
            <a:ext cx="8229600" cy="1143000"/>
          </a:xfrm>
        </p:spPr>
        <p:txBody>
          <a:bodyPr/>
          <a:lstStyle/>
          <a:p>
            <a:pPr>
              <a:defRPr/>
            </a:pPr>
            <a:r>
              <a:rPr lang="en-US" dirty="0"/>
              <a:t>The “Renewal Process”</a:t>
            </a:r>
          </a:p>
        </p:txBody>
      </p:sp>
      <p:sp>
        <p:nvSpPr>
          <p:cNvPr id="10243" name="Content Placeholder 2"/>
          <p:cNvSpPr>
            <a:spLocks noGrp="1"/>
          </p:cNvSpPr>
          <p:nvPr>
            <p:ph idx="1"/>
          </p:nvPr>
        </p:nvSpPr>
        <p:spPr>
          <a:xfrm>
            <a:off x="2133600" y="941388"/>
            <a:ext cx="8229600" cy="3783012"/>
          </a:xfrm>
        </p:spPr>
        <p:txBody>
          <a:bodyPr>
            <a:normAutofit/>
          </a:bodyPr>
          <a:lstStyle/>
          <a:p>
            <a:pPr eaLnBrk="1" hangingPunct="1">
              <a:defRPr/>
            </a:pPr>
            <a:r>
              <a:rPr lang="en-US" altLang="en-US" sz="2100" dirty="0"/>
              <a:t>1.  Construct system breaks down</a:t>
            </a:r>
          </a:p>
          <a:p>
            <a:pPr lvl="1" eaLnBrk="1" hangingPunct="1">
              <a:defRPr/>
            </a:pPr>
            <a:r>
              <a:rPr lang="en-US" altLang="en-US" sz="2100" dirty="0"/>
              <a:t>Common cause of that: trying to solve a</a:t>
            </a:r>
          </a:p>
          <a:p>
            <a:pPr lvl="1" eaLnBrk="1" hangingPunct="1">
              <a:buFont typeface="Wingdings" panose="05000000000000000000" pitchFamily="2" charset="2"/>
              <a:buNone/>
              <a:defRPr/>
            </a:pPr>
            <a:r>
              <a:rPr lang="en-US" altLang="en-US" sz="2100" dirty="0"/>
              <a:t>    problem not solvable within existing constructs</a:t>
            </a:r>
          </a:p>
          <a:p>
            <a:pPr lvl="1" eaLnBrk="1" hangingPunct="1">
              <a:buFont typeface="Wingdings" panose="05000000000000000000" pitchFamily="2" charset="2"/>
              <a:buNone/>
              <a:defRPr/>
            </a:pPr>
            <a:endParaRPr lang="en-US" altLang="en-US" sz="2100" dirty="0"/>
          </a:p>
          <a:p>
            <a:pPr eaLnBrk="1" hangingPunct="1">
              <a:defRPr/>
            </a:pPr>
            <a:r>
              <a:rPr lang="en-US" altLang="en-US" sz="2100" dirty="0"/>
              <a:t>2.  Temporary suspension of constructs</a:t>
            </a:r>
          </a:p>
          <a:p>
            <a:pPr lvl="1" eaLnBrk="1" hangingPunct="1">
              <a:defRPr/>
            </a:pPr>
            <a:r>
              <a:rPr lang="en-US" altLang="en-US" sz="2100" dirty="0"/>
              <a:t>Encounter with the “transliminal”</a:t>
            </a:r>
          </a:p>
          <a:p>
            <a:pPr lvl="1" eaLnBrk="1" hangingPunct="1">
              <a:defRPr/>
            </a:pPr>
            <a:endParaRPr lang="en-US" altLang="en-US" sz="2100" dirty="0"/>
          </a:p>
          <a:p>
            <a:pPr eaLnBrk="1" hangingPunct="1">
              <a:defRPr/>
            </a:pPr>
            <a:r>
              <a:rPr lang="en-US" altLang="en-US" sz="2100" dirty="0"/>
              <a:t>3.  Construct restructuring</a:t>
            </a:r>
          </a:p>
        </p:txBody>
      </p:sp>
      <p:sp>
        <p:nvSpPr>
          <p:cNvPr id="13316" name="AutoShape 12"/>
          <p:cNvSpPr>
            <a:spLocks noChangeArrowheads="1"/>
          </p:cNvSpPr>
          <p:nvPr/>
        </p:nvSpPr>
        <p:spPr bwMode="auto">
          <a:xfrm rot="10613719">
            <a:off x="9788232" y="1008359"/>
            <a:ext cx="1128094" cy="5403850"/>
          </a:xfrm>
          <a:prstGeom prst="curvedRightArrow">
            <a:avLst>
              <a:gd name="adj1" fmla="val 35501"/>
              <a:gd name="adj2" fmla="val 7100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spcBef>
                <a:spcPct val="0"/>
              </a:spcBef>
              <a:buClrTx/>
              <a:buSzTx/>
              <a:buFontTx/>
              <a:buNone/>
            </a:pPr>
            <a:endParaRPr lang="en-US" altLang="en-US" sz="2400">
              <a:latin typeface="Times New Roman" panose="02020603050405020304" pitchFamily="18" charset="0"/>
            </a:endParaRPr>
          </a:p>
        </p:txBody>
      </p:sp>
      <p:sp>
        <p:nvSpPr>
          <p:cNvPr id="2" name="Striped Right Arrow 1"/>
          <p:cNvSpPr/>
          <p:nvPr/>
        </p:nvSpPr>
        <p:spPr>
          <a:xfrm rot="5400000">
            <a:off x="5490369" y="2282031"/>
            <a:ext cx="476250" cy="4841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triped Right Arrow 5"/>
          <p:cNvSpPr/>
          <p:nvPr/>
        </p:nvSpPr>
        <p:spPr>
          <a:xfrm rot="5400000">
            <a:off x="5490369" y="3691731"/>
            <a:ext cx="476250" cy="4841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9" name="TextBox 3"/>
          <p:cNvSpPr txBox="1">
            <a:spLocks noChangeArrowheads="1"/>
          </p:cNvSpPr>
          <p:nvPr/>
        </p:nvSpPr>
        <p:spPr bwMode="auto">
          <a:xfrm>
            <a:off x="6172200" y="5029200"/>
            <a:ext cx="3733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lvl="1" eaLnBrk="1" hangingPunct="1">
              <a:buClr>
                <a:srgbClr val="043988"/>
              </a:buClr>
              <a:buFontTx/>
              <a:buNone/>
            </a:pPr>
            <a:r>
              <a:rPr lang="en-US" altLang="en-US" sz="2000" dirty="0">
                <a:latin typeface="Arial" panose="020B0604020202020204" pitchFamily="34" charset="0"/>
              </a:rPr>
              <a:t>If done under high stress etc., errors are more likely, leading to getting attached to defective constructs, and/or back into…..</a:t>
            </a:r>
          </a:p>
        </p:txBody>
      </p:sp>
      <p:sp>
        <p:nvSpPr>
          <p:cNvPr id="7" name="TextBox 6"/>
          <p:cNvSpPr txBox="1"/>
          <p:nvPr/>
        </p:nvSpPr>
        <p:spPr>
          <a:xfrm>
            <a:off x="1993900" y="5089526"/>
            <a:ext cx="3810000" cy="1630363"/>
          </a:xfrm>
          <a:prstGeom prst="rect">
            <a:avLst/>
          </a:prstGeom>
          <a:noFill/>
        </p:spPr>
        <p:txBody>
          <a:bodyPr>
            <a:spAutoFit/>
          </a:bodyPr>
          <a:lstStyle/>
          <a:p>
            <a:pPr lvl="1" eaLnBrk="1" hangingPunct="1">
              <a:defRPr/>
            </a:pPr>
            <a:r>
              <a:rPr lang="en-US" sz="2000" dirty="0"/>
              <a:t>If done under low stress etc., more likely to result in new vision that enriches the person &amp; possibly the culture!</a:t>
            </a:r>
          </a:p>
        </p:txBody>
      </p:sp>
      <p:sp>
        <p:nvSpPr>
          <p:cNvPr id="11" name="Striped Right Arrow 10"/>
          <p:cNvSpPr/>
          <p:nvPr/>
        </p:nvSpPr>
        <p:spPr>
          <a:xfrm rot="7198731">
            <a:off x="4899819" y="4650581"/>
            <a:ext cx="476250" cy="4841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Striped Right Arrow 11"/>
          <p:cNvSpPr/>
          <p:nvPr/>
        </p:nvSpPr>
        <p:spPr>
          <a:xfrm rot="2877510">
            <a:off x="6561932" y="4591845"/>
            <a:ext cx="474663" cy="4857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380509639"/>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a:t>The bottom line:</a:t>
            </a:r>
          </a:p>
        </p:txBody>
      </p:sp>
      <p:sp>
        <p:nvSpPr>
          <p:cNvPr id="43011" name="Rectangle 3"/>
          <p:cNvSpPr>
            <a:spLocks noGrp="1" noChangeArrowheads="1"/>
          </p:cNvSpPr>
          <p:nvPr>
            <p:ph type="body" idx="1"/>
          </p:nvPr>
        </p:nvSpPr>
        <p:spPr>
          <a:xfrm>
            <a:off x="1981200" y="1600200"/>
            <a:ext cx="8229600" cy="5029200"/>
          </a:xfrm>
        </p:spPr>
        <p:txBody>
          <a:bodyPr>
            <a:normAutofit/>
          </a:bodyPr>
          <a:lstStyle/>
          <a:p>
            <a:pPr eaLnBrk="1" hangingPunct="1">
              <a:lnSpc>
                <a:spcPct val="90000"/>
              </a:lnSpc>
              <a:defRPr/>
            </a:pPr>
            <a:r>
              <a:rPr lang="en-US" sz="3200" dirty="0"/>
              <a:t>We need to study, rather than deny, the connection between trauma and psychosis</a:t>
            </a:r>
          </a:p>
          <a:p>
            <a:pPr eaLnBrk="1" hangingPunct="1">
              <a:lnSpc>
                <a:spcPct val="90000"/>
              </a:lnSpc>
              <a:defRPr/>
            </a:pPr>
            <a:r>
              <a:rPr lang="en-US" sz="3200" dirty="0"/>
              <a:t>We need to recognize that there is generally a story to how people came to be mentally troubled</a:t>
            </a:r>
          </a:p>
          <a:p>
            <a:pPr eaLnBrk="1" hangingPunct="1">
              <a:lnSpc>
                <a:spcPct val="90000"/>
              </a:lnSpc>
              <a:defRPr/>
            </a:pPr>
            <a:r>
              <a:rPr lang="en-US" sz="3200" dirty="0"/>
              <a:t>Then we can join with them in creating a story of recovery, rather than </a:t>
            </a:r>
            <a:r>
              <a:rPr lang="en-US" sz="3200" dirty="0" err="1"/>
              <a:t>retraumatization</a:t>
            </a:r>
            <a:r>
              <a:rPr lang="en-US" sz="3200" dirty="0"/>
              <a:t> and chronic “illness”</a:t>
            </a:r>
          </a:p>
        </p:txBody>
      </p:sp>
    </p:spTree>
    <p:extLst>
      <p:ext uri="{BB962C8B-B14F-4D97-AF65-F5344CB8AC3E}">
        <p14:creationId xmlns:p14="http://schemas.microsoft.com/office/powerpoint/2010/main" val="20671096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learn more about this topic:</a:t>
            </a:r>
          </a:p>
        </p:txBody>
      </p:sp>
      <p:sp>
        <p:nvSpPr>
          <p:cNvPr id="3" name="Content Placeholder 2"/>
          <p:cNvSpPr>
            <a:spLocks noGrp="1"/>
          </p:cNvSpPr>
          <p:nvPr>
            <p:ph idx="1"/>
          </p:nvPr>
        </p:nvSpPr>
        <p:spPr/>
        <p:txBody>
          <a:bodyPr/>
          <a:lstStyle/>
          <a:p>
            <a:r>
              <a:rPr lang="en-US" dirty="0"/>
              <a:t>Check out the online course, “Working With Trauma, Dissociation, and Psychosis:  CBT and Other Approaches to Understanding and Recovery”</a:t>
            </a:r>
          </a:p>
          <a:p>
            <a:pPr lvl="1"/>
            <a:r>
              <a:rPr lang="en-US" dirty="0"/>
              <a:t>This comes with 6 CE credits for most US professionals!</a:t>
            </a:r>
          </a:p>
          <a:p>
            <a:r>
              <a:rPr lang="en-US" dirty="0"/>
              <a:t>For more information, or to register, go to</a:t>
            </a:r>
          </a:p>
          <a:p>
            <a:pPr lvl="1"/>
            <a:r>
              <a:rPr lang="en-US" dirty="0">
                <a:hlinkClick r:id="rId2"/>
              </a:rPr>
              <a:t>http://recoveryfromschizophrenia.org/working-with-trauma-dissociation-and-psychosis/</a:t>
            </a:r>
            <a:endParaRPr lang="en-US" dirty="0"/>
          </a:p>
          <a:p>
            <a:pPr lvl="1"/>
            <a:endParaRPr lang="en-US" dirty="0"/>
          </a:p>
        </p:txBody>
      </p:sp>
    </p:spTree>
    <p:extLst>
      <p:ext uri="{BB962C8B-B14F-4D97-AF65-F5344CB8AC3E}">
        <p14:creationId xmlns:p14="http://schemas.microsoft.com/office/powerpoint/2010/main" val="10676476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altLang="en-US" sz="4000" b="1" dirty="0"/>
              <a:t>The Evidence that Trauma can Cause Psychotic Symptoms:</a:t>
            </a:r>
            <a:endParaRPr lang="en-US" altLang="en-US" sz="4000" dirty="0"/>
          </a:p>
        </p:txBody>
      </p:sp>
      <p:sp>
        <p:nvSpPr>
          <p:cNvPr id="9219" name="Rectangle 3"/>
          <p:cNvSpPr>
            <a:spLocks noGrp="1" noChangeArrowheads="1"/>
          </p:cNvSpPr>
          <p:nvPr>
            <p:ph type="body" idx="1"/>
          </p:nvPr>
        </p:nvSpPr>
        <p:spPr>
          <a:xfrm>
            <a:off x="1981200" y="2027582"/>
            <a:ext cx="8229600" cy="4449417"/>
          </a:xfrm>
        </p:spPr>
        <p:txBody>
          <a:bodyPr>
            <a:normAutofit fontScale="92500" lnSpcReduction="10000"/>
          </a:bodyPr>
          <a:lstStyle/>
          <a:p>
            <a:pPr eaLnBrk="1" hangingPunct="1">
              <a:lnSpc>
                <a:spcPct val="90000"/>
              </a:lnSpc>
            </a:pPr>
            <a:r>
              <a:rPr lang="en-US" altLang="en-US" sz="2400" dirty="0"/>
              <a:t>The high incidence of psychotic symptoms in people who have been traumatized</a:t>
            </a:r>
          </a:p>
          <a:p>
            <a:pPr eaLnBrk="1" hangingPunct="1">
              <a:lnSpc>
                <a:spcPct val="90000"/>
              </a:lnSpc>
            </a:pPr>
            <a:r>
              <a:rPr lang="en-US" altLang="en-US" sz="2400" dirty="0"/>
              <a:t>The high incidence of trauma histories in people who have psychotic symptoms</a:t>
            </a:r>
          </a:p>
          <a:p>
            <a:pPr eaLnBrk="1" hangingPunct="1">
              <a:lnSpc>
                <a:spcPct val="90000"/>
              </a:lnSpc>
            </a:pPr>
            <a:r>
              <a:rPr lang="en-US" altLang="en-US" sz="2400" dirty="0"/>
              <a:t>Studies that show the greater the severity of the trauma, the greater likelihood of more, and more intense, psychotic symptoms</a:t>
            </a:r>
          </a:p>
          <a:p>
            <a:pPr>
              <a:defRPr/>
            </a:pPr>
            <a:r>
              <a:rPr lang="en-US" altLang="en-US" sz="2400" dirty="0"/>
              <a:t>Brain changes sometimes linked with psychotic symptoms and “schizophrenia” are also found disproportionately in children who have been abused</a:t>
            </a:r>
          </a:p>
          <a:p>
            <a:pPr eaLnBrk="1" hangingPunct="1">
              <a:lnSpc>
                <a:spcPct val="90000"/>
              </a:lnSpc>
            </a:pPr>
            <a:r>
              <a:rPr lang="en-US" altLang="en-US" sz="2400" dirty="0"/>
              <a:t>There are logical and meaningful connections between psychotic symptoms and normal reactions to traumatic experience</a:t>
            </a:r>
          </a:p>
        </p:txBody>
      </p:sp>
    </p:spTree>
    <p:extLst>
      <p:ext uri="{BB962C8B-B14F-4D97-AF65-F5344CB8AC3E}">
        <p14:creationId xmlns:p14="http://schemas.microsoft.com/office/powerpoint/2010/main" val="212161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609600"/>
            <a:ext cx="8229600" cy="1143000"/>
          </a:xfrm>
        </p:spPr>
        <p:txBody>
          <a:bodyPr>
            <a:normAutofit fontScale="90000"/>
          </a:bodyPr>
          <a:lstStyle/>
          <a:p>
            <a:pPr eaLnBrk="1" hangingPunct="1">
              <a:defRPr/>
            </a:pPr>
            <a:r>
              <a:rPr lang="en-US" sz="4000"/>
              <a:t>Three levels of possible relationship between trauma and psychosis:</a:t>
            </a:r>
          </a:p>
        </p:txBody>
      </p:sp>
      <p:sp>
        <p:nvSpPr>
          <p:cNvPr id="22531" name="Rectangle 3"/>
          <p:cNvSpPr>
            <a:spLocks noGrp="1" noChangeArrowheads="1"/>
          </p:cNvSpPr>
          <p:nvPr>
            <p:ph type="body" idx="1"/>
          </p:nvPr>
        </p:nvSpPr>
        <p:spPr>
          <a:xfrm>
            <a:off x="1981200" y="2362200"/>
            <a:ext cx="8229600" cy="4114800"/>
          </a:xfrm>
        </p:spPr>
        <p:txBody>
          <a:bodyPr/>
          <a:lstStyle/>
          <a:p>
            <a:pPr eaLnBrk="1" hangingPunct="1">
              <a:lnSpc>
                <a:spcPct val="90000"/>
              </a:lnSpc>
              <a:buFont typeface="Wingdings" panose="05000000000000000000" pitchFamily="2" charset="2"/>
              <a:buNone/>
              <a:defRPr/>
            </a:pPr>
            <a:r>
              <a:rPr lang="en-US" sz="2400" dirty="0"/>
              <a:t>1	Trauma, especially childhood sexual trauma, can cause psychosis later</a:t>
            </a:r>
          </a:p>
          <a:p>
            <a:pPr eaLnBrk="1" hangingPunct="1">
              <a:lnSpc>
                <a:spcPct val="90000"/>
              </a:lnSpc>
              <a:buFont typeface="Wingdings" panose="05000000000000000000" pitchFamily="2" charset="2"/>
              <a:buNone/>
              <a:defRPr/>
            </a:pPr>
            <a:r>
              <a:rPr lang="en-US" sz="2400" dirty="0"/>
              <a:t>2	Having psychotic symptoms can in itself be traumatizing</a:t>
            </a:r>
          </a:p>
          <a:p>
            <a:pPr eaLnBrk="1" hangingPunct="1">
              <a:lnSpc>
                <a:spcPct val="90000"/>
              </a:lnSpc>
              <a:buFont typeface="Wingdings" panose="05000000000000000000" pitchFamily="2" charset="2"/>
              <a:buNone/>
              <a:defRPr/>
            </a:pPr>
            <a:r>
              <a:rPr lang="en-US" sz="2400" dirty="0"/>
              <a:t>3	The response by others to one’s psychosis, such as the response of the mental health system, of friends, of family, and of society, can also be traumatizing</a:t>
            </a:r>
          </a:p>
          <a:p>
            <a:pPr eaLnBrk="1" hangingPunct="1">
              <a:lnSpc>
                <a:spcPct val="90000"/>
              </a:lnSpc>
              <a:buFont typeface="Wingdings" panose="05000000000000000000" pitchFamily="2" charset="2"/>
              <a:buNone/>
              <a:defRPr/>
            </a:pPr>
            <a:endParaRPr lang="en-US" sz="2400" dirty="0"/>
          </a:p>
          <a:p>
            <a:pPr eaLnBrk="1" hangingPunct="1">
              <a:lnSpc>
                <a:spcPct val="90000"/>
              </a:lnSpc>
              <a:defRPr/>
            </a:pPr>
            <a:r>
              <a:rPr lang="en-US" sz="2400" dirty="0"/>
              <a:t>Further trauma can cause more psychosis, in a vicious circle</a:t>
            </a:r>
          </a:p>
        </p:txBody>
      </p:sp>
    </p:spTree>
    <p:extLst>
      <p:ext uri="{BB962C8B-B14F-4D97-AF65-F5344CB8AC3E}">
        <p14:creationId xmlns:p14="http://schemas.microsoft.com/office/powerpoint/2010/main" val="1298721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Peter </a:t>
            </a:r>
            <a:r>
              <a:rPr lang="en-US" dirty="0" err="1"/>
              <a:t>Bullimore</a:t>
            </a:r>
            <a:r>
              <a:rPr lang="en-US" dirty="0"/>
              <a:t> – his story</a:t>
            </a:r>
          </a:p>
        </p:txBody>
      </p:sp>
      <p:pic>
        <p:nvPicPr>
          <p:cNvPr id="7171" name="Picture 6" descr="http://newsimg.bbc.co.uk/media/images/46307000/jpg/_46307541_pete_bullimore_203_203x15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52400"/>
            <a:ext cx="2971800" cy="2235200"/>
          </a:xfrm>
          <a:noFill/>
          <a:extLst>
            <a:ext uri="{909E8E84-426E-40DD-AFC4-6F175D3DCCD1}">
              <a14:hiddenFill xmlns:a14="http://schemas.microsoft.com/office/drawing/2010/main">
                <a:solidFill>
                  <a:srgbClr val="FFFFFF"/>
                </a:solidFill>
              </a14:hiddenFill>
            </a:ext>
          </a:extLst>
        </p:spPr>
      </p:pic>
      <p:sp>
        <p:nvSpPr>
          <p:cNvPr id="7172" name="Rectangle 5"/>
          <p:cNvSpPr>
            <a:spLocks noChangeArrowheads="1"/>
          </p:cNvSpPr>
          <p:nvPr/>
        </p:nvSpPr>
        <p:spPr bwMode="auto">
          <a:xfrm>
            <a:off x="1828800" y="2513013"/>
            <a:ext cx="8077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r>
              <a:rPr lang="en-US" altLang="en-US" sz="2200" dirty="0"/>
              <a:t>Currently, Peter currently facilitates a hearing voices and paranoia support group in Sheffield. He also runs his own training and consultancy agency, Asylum Associates, and is the founder member of the Paranoia Network.</a:t>
            </a:r>
          </a:p>
          <a:p>
            <a:r>
              <a:rPr lang="en-US" altLang="en-US" sz="2200" dirty="0"/>
              <a:t>Peter delivers teaching on hearing voices and paranoia internationally. He also teaches on the COPE initiative at Manchester University and undertakes a research post at the university looking at a collaborative working between voluntary sector organizations and the university, he is also undertaking research into what recovery means from a service user’s perspective. He co-authored the workbook Asking the Questions with Paul Hammersley and Professor John Read, a guidebook around childhood trauma</a:t>
            </a:r>
          </a:p>
        </p:txBody>
      </p:sp>
    </p:spTree>
    <p:extLst>
      <p:ext uri="{BB962C8B-B14F-4D97-AF65-F5344CB8AC3E}">
        <p14:creationId xmlns:p14="http://schemas.microsoft.com/office/powerpoint/2010/main" val="389335592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381001"/>
            <a:ext cx="8229600" cy="1139825"/>
          </a:xfrm>
        </p:spPr>
        <p:txBody>
          <a:bodyPr>
            <a:normAutofit fontScale="90000"/>
          </a:bodyPr>
          <a:lstStyle/>
          <a:p>
            <a:pPr eaLnBrk="1" hangingPunct="1">
              <a:defRPr/>
            </a:pPr>
            <a:r>
              <a:rPr lang="en-US" sz="4000" dirty="0"/>
              <a:t>What is the impact when the possible link between trauma &amp; psychosis is denied?</a:t>
            </a:r>
          </a:p>
        </p:txBody>
      </p:sp>
      <p:sp>
        <p:nvSpPr>
          <p:cNvPr id="32771" name="Rectangle 3"/>
          <p:cNvSpPr>
            <a:spLocks noGrp="1" noChangeArrowheads="1"/>
          </p:cNvSpPr>
          <p:nvPr>
            <p:ph type="body" idx="1"/>
          </p:nvPr>
        </p:nvSpPr>
        <p:spPr>
          <a:xfrm>
            <a:off x="1981200" y="2239346"/>
            <a:ext cx="8229600" cy="4390053"/>
          </a:xfrm>
        </p:spPr>
        <p:txBody>
          <a:bodyPr>
            <a:normAutofit/>
          </a:bodyPr>
          <a:lstStyle/>
          <a:p>
            <a:pPr eaLnBrk="1" hangingPunct="1">
              <a:lnSpc>
                <a:spcPct val="90000"/>
              </a:lnSpc>
              <a:defRPr/>
            </a:pPr>
            <a:r>
              <a:rPr lang="en-US" sz="2800" dirty="0"/>
              <a:t>Trauma is often not even asked about, much less discussed</a:t>
            </a:r>
          </a:p>
          <a:p>
            <a:pPr lvl="1" eaLnBrk="1" hangingPunct="1">
              <a:lnSpc>
                <a:spcPct val="90000"/>
              </a:lnSpc>
              <a:defRPr/>
            </a:pPr>
            <a:r>
              <a:rPr lang="en-US" sz="2800" dirty="0"/>
              <a:t>Potentially, through decades of treatment</a:t>
            </a:r>
          </a:p>
          <a:p>
            <a:pPr eaLnBrk="1" hangingPunct="1">
              <a:lnSpc>
                <a:spcPct val="90000"/>
              </a:lnSpc>
              <a:defRPr/>
            </a:pPr>
            <a:r>
              <a:rPr lang="en-US" sz="2800" dirty="0"/>
              <a:t>Understandable reactions to trauma may be defined as non-understandable</a:t>
            </a:r>
          </a:p>
          <a:p>
            <a:pPr eaLnBrk="1" hangingPunct="1">
              <a:lnSpc>
                <a:spcPct val="90000"/>
              </a:lnSpc>
              <a:defRPr/>
            </a:pPr>
            <a:r>
              <a:rPr lang="en-US" sz="2800" dirty="0"/>
              <a:t>Psychotherapy for trauma is denied</a:t>
            </a:r>
          </a:p>
          <a:p>
            <a:pPr eaLnBrk="1" hangingPunct="1">
              <a:lnSpc>
                <a:spcPct val="90000"/>
              </a:lnSpc>
              <a:defRPr/>
            </a:pPr>
            <a:r>
              <a:rPr lang="en-US" sz="2800" dirty="0"/>
              <a:t>Even self-understanding may be discouraged</a:t>
            </a:r>
          </a:p>
        </p:txBody>
      </p:sp>
    </p:spTree>
    <p:extLst>
      <p:ext uri="{BB962C8B-B14F-4D97-AF65-F5344CB8AC3E}">
        <p14:creationId xmlns:p14="http://schemas.microsoft.com/office/powerpoint/2010/main" val="6179875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 calcmode="lin" valueType="num">
                                      <p:cBhvr additive="base">
                                        <p:cTn id="11"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calcmode="lin" valueType="num">
                                      <p:cBhvr additive="base">
                                        <p:cTn id="17"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2771">
                                            <p:txEl>
                                              <p:pRg st="3" end="3"/>
                                            </p:txEl>
                                          </p:spTgt>
                                        </p:tgtEl>
                                        <p:attrNameLst>
                                          <p:attrName>style.visibility</p:attrName>
                                        </p:attrNameLst>
                                      </p:cBhvr>
                                      <p:to>
                                        <p:strVal val="visible"/>
                                      </p:to>
                                    </p:set>
                                    <p:anim calcmode="lin" valueType="num">
                                      <p:cBhvr additive="base">
                                        <p:cTn id="23"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2771">
                                            <p:txEl>
                                              <p:pRg st="4" end="4"/>
                                            </p:txEl>
                                          </p:spTgt>
                                        </p:tgtEl>
                                        <p:attrNameLst>
                                          <p:attrName>style.visibility</p:attrName>
                                        </p:attrNameLst>
                                      </p:cBhvr>
                                      <p:to>
                                        <p:strVal val="visible"/>
                                      </p:to>
                                    </p:set>
                                    <p:anim calcmode="lin" valueType="num">
                                      <p:cBhvr additive="base">
                                        <p:cTn id="29"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1"/>
          <p:cNvSpPr>
            <a:spLocks noChangeArrowheads="1"/>
          </p:cNvSpPr>
          <p:nvPr/>
        </p:nvSpPr>
        <p:spPr bwMode="auto">
          <a:xfrm>
            <a:off x="4495800" y="1981200"/>
            <a:ext cx="3200400" cy="2743200"/>
          </a:xfrm>
          <a:prstGeom prst="ellipse">
            <a:avLst/>
          </a:prstGeom>
          <a:solidFill>
            <a:schemeClr val="accent1"/>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endParaRPr lang="en-US" altLang="en-US" sz="1800">
              <a:latin typeface="Garamond" panose="02020404030301010803" pitchFamily="18" charset="0"/>
            </a:endParaRPr>
          </a:p>
        </p:txBody>
      </p:sp>
      <p:sp>
        <p:nvSpPr>
          <p:cNvPr id="4" name="TextBox 3"/>
          <p:cNvSpPr txBox="1">
            <a:spLocks noChangeArrowheads="1"/>
          </p:cNvSpPr>
          <p:nvPr/>
        </p:nvSpPr>
        <p:spPr bwMode="auto">
          <a:xfrm>
            <a:off x="5257800" y="549276"/>
            <a:ext cx="1828800" cy="923925"/>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dirty="0">
                <a:latin typeface="Garamond" panose="02020404030301010803" pitchFamily="18" charset="0"/>
              </a:rPr>
              <a:t>What’s causing these weird experiences?</a:t>
            </a:r>
          </a:p>
        </p:txBody>
      </p:sp>
      <p:sp>
        <p:nvSpPr>
          <p:cNvPr id="5" name="TextBox 4"/>
          <p:cNvSpPr txBox="1">
            <a:spLocks noChangeArrowheads="1"/>
          </p:cNvSpPr>
          <p:nvPr/>
        </p:nvSpPr>
        <p:spPr bwMode="auto">
          <a:xfrm>
            <a:off x="8001000" y="2590800"/>
            <a:ext cx="1905000" cy="1754326"/>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dirty="0">
                <a:latin typeface="Garamond" panose="02020404030301010803" pitchFamily="18" charset="0"/>
              </a:rPr>
              <a:t>Therapist:  These weird experiences are being caused by your illness, which is schizophrenia</a:t>
            </a:r>
          </a:p>
        </p:txBody>
      </p:sp>
      <p:sp>
        <p:nvSpPr>
          <p:cNvPr id="6" name="TextBox 5"/>
          <p:cNvSpPr txBox="1">
            <a:spLocks noChangeArrowheads="1"/>
          </p:cNvSpPr>
          <p:nvPr/>
        </p:nvSpPr>
        <p:spPr bwMode="auto">
          <a:xfrm>
            <a:off x="4876800" y="5224464"/>
            <a:ext cx="2819400" cy="923925"/>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dirty="0">
                <a:latin typeface="Garamond" panose="02020404030301010803" pitchFamily="18" charset="0"/>
              </a:rPr>
              <a:t>Client:  How do you know that I have an illness called schizophrenia?</a:t>
            </a:r>
          </a:p>
        </p:txBody>
      </p:sp>
      <p:sp>
        <p:nvSpPr>
          <p:cNvPr id="7" name="TextBox 6"/>
          <p:cNvSpPr txBox="1">
            <a:spLocks noChangeArrowheads="1"/>
          </p:cNvSpPr>
          <p:nvPr/>
        </p:nvSpPr>
        <p:spPr bwMode="auto">
          <a:xfrm>
            <a:off x="1943100" y="2249369"/>
            <a:ext cx="2057400" cy="2031325"/>
          </a:xfrm>
          <a:prstGeom prst="rect">
            <a:avLst/>
          </a:prstGeom>
          <a:solidFill>
            <a:schemeClr val="bg1"/>
          </a:solidFill>
          <a:ln>
            <a:noFill/>
          </a:ln>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1800" dirty="0">
                <a:latin typeface="Garamond" panose="02020404030301010803" pitchFamily="18" charset="0"/>
              </a:rPr>
              <a:t>Therapist:  We can diagnose you with the illness called schizophrenia because you have these weird experiences.</a:t>
            </a:r>
          </a:p>
        </p:txBody>
      </p:sp>
      <p:sp>
        <p:nvSpPr>
          <p:cNvPr id="8" name="Bent Arrow 7"/>
          <p:cNvSpPr/>
          <p:nvPr/>
        </p:nvSpPr>
        <p:spPr bwMode="auto">
          <a:xfrm>
            <a:off x="3352800" y="685800"/>
            <a:ext cx="1371600" cy="11430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9" name="Bent Arrow 8"/>
          <p:cNvSpPr/>
          <p:nvPr/>
        </p:nvSpPr>
        <p:spPr bwMode="auto">
          <a:xfrm rot="5400000">
            <a:off x="7810500" y="952500"/>
            <a:ext cx="1219200" cy="11430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10" name="Bent Arrow 9"/>
          <p:cNvSpPr/>
          <p:nvPr/>
        </p:nvSpPr>
        <p:spPr bwMode="auto">
          <a:xfrm rot="10800000">
            <a:off x="8153400" y="4876800"/>
            <a:ext cx="1219200" cy="11049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11" name="Bent Arrow 10"/>
          <p:cNvSpPr/>
          <p:nvPr/>
        </p:nvSpPr>
        <p:spPr bwMode="auto">
          <a:xfrm rot="16200000">
            <a:off x="2838450" y="4705350"/>
            <a:ext cx="1219200" cy="11049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cs typeface="Arial" charset="0"/>
            </a:endParaRPr>
          </a:p>
        </p:txBody>
      </p:sp>
      <p:sp>
        <p:nvSpPr>
          <p:cNvPr id="24587" name="TextBox 11"/>
          <p:cNvSpPr txBox="1">
            <a:spLocks noChangeArrowheads="1"/>
          </p:cNvSpPr>
          <p:nvPr/>
        </p:nvSpPr>
        <p:spPr bwMode="auto">
          <a:xfrm>
            <a:off x="1828800" y="6427788"/>
            <a:ext cx="88392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eaLnBrk="1" hangingPunct="1">
              <a:spcBef>
                <a:spcPct val="0"/>
              </a:spcBef>
              <a:buClrTx/>
              <a:buSzTx/>
              <a:buFontTx/>
              <a:buNone/>
            </a:pPr>
            <a:r>
              <a:rPr lang="en-US" altLang="en-US" sz="2200">
                <a:latin typeface="Garamond" panose="02020404030301010803" pitchFamily="18" charset="0"/>
              </a:rPr>
              <a:t>Problems occur when a “diagnosis” is used as an explanation of the problem</a:t>
            </a:r>
          </a:p>
        </p:txBody>
      </p:sp>
    </p:spTree>
    <p:extLst>
      <p:ext uri="{BB962C8B-B14F-4D97-AF65-F5344CB8AC3E}">
        <p14:creationId xmlns:p14="http://schemas.microsoft.com/office/powerpoint/2010/main" val="33726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1261&quot;&gt;&lt;object type=&quot;3&quot; unique_id=&quot;11262&quot;&gt;&lt;property id=&quot;20148&quot; value=&quot;5&quot;/&gt;&lt;property id=&quot;20300&quot; value=&quot;Slide 1 - &amp;quot;When Trauma Leads to Psychosis&amp;quot;&quot;/&gt;&lt;property id=&quot;20307&quot; value=&quot;256&quot;/&gt;&lt;/object&gt;&lt;object type=&quot;3&quot; unique_id=&quot;11263&quot;&gt;&lt;property id=&quot;20148&quot; value=&quot;5&quot;/&gt;&lt;property id=&quot;20300&quot; value=&quot;Slide 2 - &amp;quot;For those with psychosis, the role of trauma is often still denied&amp;quot;&quot;/&gt;&lt;property id=&quot;20307&quot; value=&quot;262&quot;/&gt;&lt;/object&gt;&lt;object type=&quot;3&quot; unique_id=&quot;11264&quot;&gt;&lt;property id=&quot;20148&quot; value=&quot;5&quot;/&gt;&lt;property id=&quot;20300&quot; value=&quot;Slide 3 - &amp;quot;From an official “Illness Management and Recovery” handout:&amp;quot;&quot;/&gt;&lt;property id=&quot;20307&quot; value=&quot;263&quot;/&gt;&lt;/object&gt;&lt;object type=&quot;3&quot; unique_id=&quot;11265&quot;&gt;&lt;property id=&quot;20148&quot; value=&quot;5&quot;/&gt;&lt;property id=&quot;20300&quot; value=&quot;Slide 4 - &amp;quot;What does the research say?&amp;quot;&quot;/&gt;&lt;property id=&quot;20307&quot; value=&quot;301&quot;/&gt;&lt;/object&gt;&lt;object type=&quot;3&quot; unique_id=&quot;11266&quot;&gt;&lt;property id=&quot;20148&quot; value=&quot;5&quot;/&gt;&lt;property id=&quot;20300&quot; value=&quot;Slide 5 - &amp;quot;The Evidence that Trauma can Cause Psychotic Symptoms:&amp;quot;&quot;/&gt;&lt;property id=&quot;20307&quot; value=&quot;264&quot;/&gt;&lt;/object&gt;&lt;object type=&quot;3&quot; unique_id=&quot;11267&quot;&gt;&lt;property id=&quot;20148&quot; value=&quot;5&quot;/&gt;&lt;property id=&quot;20300&quot; value=&quot;Slide 6 - &amp;quot;Three levels of possible relationship between trauma and psychosis:&amp;quot;&quot;/&gt;&lt;property id=&quot;20307&quot; value=&quot;265&quot;/&gt;&lt;/object&gt;&lt;object type=&quot;3&quot; unique_id=&quot;11268&quot;&gt;&lt;property id=&quot;20148&quot; value=&quot;5&quot;/&gt;&lt;property id=&quot;20300&quot; value=&quot;Slide 7 - &amp;quot;            &amp;amp;#x09;&amp;amp;#x09;Peter Bullimore – his story&amp;quot;&quot;/&gt;&lt;property id=&quot;20307&quot; value=&quot;303&quot;/&gt;&lt;/object&gt;&lt;object type=&quot;3&quot; unique_id=&quot;11269&quot;&gt;&lt;property id=&quot;20148&quot; value=&quot;5&quot;/&gt;&lt;property id=&quot;20300&quot; value=&quot;Slide 8 - &amp;quot;What is the impact when the possible link between trauma &amp;amp; psychosis is denied?&amp;quot;&quot;/&gt;&lt;property id=&quot;20307&quot; value=&quot;268&quot;/&gt;&lt;/object&gt;&lt;object type=&quot;3&quot; unique_id=&quot;11270&quot;&gt;&lt;property id=&quot;20148&quot; value=&quot;5&quot;/&gt;&lt;property id=&quot;20300&quot; value=&quot;Slide 9&quot;/&gt;&lt;property id=&quot;20307&quot; value=&quot;271&quot;/&gt;&lt;/object&gt;&lt;object type=&quot;3&quot; unique_id=&quot;11271&quot;&gt;&lt;property id=&quot;20148&quot; value=&quot;5&quot;/&gt;&lt;property id=&quot;20300&quot; value=&quot;Slide 10 - &amp;quot;Don’t assume a trauma history: there appear to be multiple roads that can lead to psychosis&amp;quot;&quot;/&gt;&lt;property id=&quot;20307&quot; value=&quot;302&quot;/&gt;&lt;/object&gt;&lt;object type=&quot;3&quot; unique_id=&quot;11272&quot;&gt;&lt;property id=&quot;20148&quot; value=&quot;5&quot;/&gt;&lt;property id=&quot;20300&quot; value=&quot;Slide 11 - &amp;quot;Does Trauma Always Show as PTSD?&amp;quot;&quot;/&gt;&lt;property id=&quot;20307&quot; value=&quot;304&quot;/&gt;&lt;/object&gt;&lt;object type=&quot;3&quot; unique_id=&quot;11273&quot;&gt;&lt;property id=&quot;20148&quot; value=&quot;5&quot;/&gt;&lt;property id=&quot;20300&quot; value=&quot;Slide 12 - &amp;quot;Understanding why trauma causes much more than just “PTSD”&amp;quot;&quot;/&gt;&lt;property id=&quot;20307&quot; value=&quot;274&quot;/&gt;&lt;/object&gt;&lt;object type=&quot;3&quot; unique_id=&quot;11274&quot;&gt;&lt;property id=&quot;20148&quot; value=&quot;5&quot;/&gt;&lt;property id=&quot;20300&quot; value=&quot;Slide 13 - &amp;quot;Common factors in PTSD and psychosis:&amp;quot;&quot;/&gt;&lt;property id=&quot;20307&quot; value=&quot;275&quot;/&gt;&lt;/object&gt;&lt;object type=&quot;3&quot; unique_id=&quot;11275&quot;&gt;&lt;property id=&quot;20148&quot; value=&quot;5&quot;/&gt;&lt;property id=&quot;20300&quot; value=&quot;Slide 14&quot;/&gt;&lt;property id=&quot;20307&quot; value=&quot;276&quot;/&gt;&lt;/object&gt;&lt;object type=&quot;3&quot; unique_id=&quot;11276&quot;&gt;&lt;property id=&quot;20148&quot; value=&quot;5&quot;/&gt;&lt;property id=&quot;20300&quot; value=&quot;Slide 15 - &amp;quot;A key common factor:  Fear of going mad&amp;quot;&quot;/&gt;&lt;property id=&quot;20307&quot; value=&quot;305&quot;/&gt;&lt;/object&gt;&lt;object type=&quot;3&quot; unique_id=&quot;11277&quot;&gt;&lt;property id=&quot;20148&quot; value=&quot;5&quot;/&gt;&lt;property id=&quot;20300&quot; value=&quot;Slide 16 - &amp;quot;What happens when a person fears madness?&amp;quot;&quot;/&gt;&lt;property id=&quot;20307&quot; value=&quot;306&quot;/&gt;&lt;/object&gt;&lt;object type=&quot;3&quot; unique_id=&quot;11278&quot;&gt;&lt;property id=&quot;20148&quot; value=&quot;5&quot;/&gt;&lt;property id=&quot;20300&quot; value=&quot;Slide 17 - &amp;quot;Key Difference between a flashback and a hallucination:&amp;quot;&quot;/&gt;&lt;property id=&quot;20307&quot; value=&quot;277&quot;/&gt;&lt;/object&gt;&lt;object type=&quot;3&quot; unique_id=&quot;11279&quot;&gt;&lt;property id=&quot;20148&quot; value=&quot;5&quot;/&gt;&lt;property id=&quot;20300&quot; value=&quot;Slide 18 - &amp;quot;Decontextualized Experience&amp;quot;&quot;/&gt;&lt;property id=&quot;20307&quot; value=&quot;312&quot;/&gt;&lt;/object&gt;&lt;object type=&quot;3&quot; unique_id=&quot;11280&quot;&gt;&lt;property id=&quot;20148&quot; value=&quot;5&quot;/&gt;&lt;property id=&quot;20300&quot; value=&quot;Slide 19 - &amp;quot;Decontextualized trauma flashbacks can easily become “psychotic” &amp;quot;&quot;/&gt;&lt;property id=&quot;20307&quot; value=&quot;313&quot;/&gt;&lt;/object&gt;&lt;object type=&quot;3&quot; unique_id=&quot;11281&quot;&gt;&lt;property id=&quot;20148&quot; value=&quot;5&quot;/&gt;&lt;property id=&quot;20300&quot; value=&quot;Slide 20 - &amp;quot;Trauma narrows the focus&amp;quot;&quot;/&gt;&lt;property id=&quot;20307&quot; value=&quot;314&quot;/&gt;&lt;/object&gt;&lt;object type=&quot;3&quot; unique_id=&quot;11282&quot;&gt;&lt;property id=&quot;20148&quot; value=&quot;5&quot;/&gt;&lt;property id=&quot;20300&quot; value=&quot;Slide 21 - &amp;quot;BUT&amp;quot;&quot;/&gt;&lt;property id=&quot;20307&quot; value=&quot;318&quot;/&gt;&lt;/object&gt;&lt;object type=&quot;3&quot; unique_id=&quot;11283&quot;&gt;&lt;property id=&quot;20148&quot; value=&quot;5&quot;/&gt;&lt;property id=&quot;20300&quot; value=&quot;Slide 22 - &amp;quot;The most common, or Primary, Structural Dissociation&amp;quot;&quot;/&gt;&lt;property id=&quot;20307&quot; value=&quot;315&quot;/&gt;&lt;/object&gt;&lt;object type=&quot;3&quot; unique_id=&quot;11284&quot;&gt;&lt;property id=&quot;20148&quot; value=&quot;5&quot;/&gt;&lt;property id=&quot;20300&quot; value=&quot;Slide 23 - &amp;quot;Two contradictory directions to take in attempting to cope with trauma:&amp;quot;&quot;/&gt;&lt;property id=&quot;20307&quot; value=&quot;320&quot;/&gt;&lt;/object&gt;&lt;object type=&quot;3&quot; unique_id=&quot;11285&quot;&gt;&lt;property id=&quot;20148&quot; value=&quot;5&quot;/&gt;&lt;property id=&quot;20300&quot; value=&quot;Slide 24&quot;/&gt;&lt;property id=&quot;20307&quot; value=&quot;321&quot;/&gt;&lt;/object&gt;&lt;object type=&quot;3&quot; unique_id=&quot;11286&quot;&gt;&lt;property id=&quot;20148&quot; value=&quot;5&quot;/&gt;&lt;property id=&quot;20300&quot; value=&quot;Slide 25 - &amp;quot;Relationship between dissociative identity disorders &amp;amp; schizophrenia&amp;quot;&quot;/&gt;&lt;property id=&quot;20307&quot; value=&quot;317&quot;/&gt;&lt;/object&gt;&lt;object type=&quot;3&quot; unique_id=&quot;11287&quot;&gt;&lt;property id=&quot;20148&quot; value=&quot;5&quot;/&gt;&lt;property id=&quot;20300&quot; value=&quot;Slide 26 - &amp;quot;A Paradox&amp;quot;&quot;/&gt;&lt;property id=&quot;20307&quot; value=&quot;316&quot;/&gt;&lt;/object&gt;&lt;object type=&quot;3&quot; unique_id=&quot;11288&quot;&gt;&lt;property id=&quot;20148&quot; value=&quot;5&quot;/&gt;&lt;property id=&quot;20300&quot; value=&quot;Slide 27 - &amp;quot;Where most mental health system approaches to psychosis go wrong:&amp;quot;&quot;/&gt;&lt;property id=&quot;20307&quot; value=&quot;319&quot;/&gt;&lt;/object&gt;&lt;object type=&quot;3&quot; unique_id=&quot;11289&quot;&gt;&lt;property id=&quot;20148&quot; value=&quot;5&quot;/&gt;&lt;property id=&quot;20300&quot; value=&quot;Slide 28&quot;/&gt;&lt;property id=&quot;20307&quot; value=&quot;282&quot;/&gt;&lt;/object&gt;&lt;object type=&quot;3&quot; unique_id=&quot;11290&quot;&gt;&lt;property id=&quot;20148&quot; value=&quot;5&quot;/&gt;&lt;property id=&quot;20300&quot; value=&quot;Slide 29&quot;/&gt;&lt;property id=&quot;20307&quot; value=&quot;283&quot;/&gt;&lt;/object&gt;&lt;object type=&quot;3&quot; unique_id=&quot;11291&quot;&gt;&lt;property id=&quot;20148&quot; value=&quot;5&quot;/&gt;&lt;property id=&quot;20300&quot; value=&quot;Slide 30 - &amp;quot;Eleanor Longden quote (paraphrased):&amp;quot;&quot;/&gt;&lt;property id=&quot;20307&quot; value=&quot;333&quot;/&gt;&lt;/object&gt;&lt;object type=&quot;3&quot; unique_id=&quot;11292&quot;&gt;&lt;property id=&quot;20148&quot; value=&quot;5&quot;/&gt;&lt;property id=&quot;20300&quot; value=&quot;Slide 31 - &amp;quot;Effective Therapy:  Shifting the Question&amp;quot;&quot;/&gt;&lt;property id=&quot;20307&quot; value=&quot;334&quot;/&gt;&lt;/object&gt;&lt;object type=&quot;3&quot; unique_id=&quot;11293&quot;&gt;&lt;property id=&quot;20148&quot; value=&quot;5&quot;/&gt;&lt;property id=&quot;20300&quot; value=&quot;Slide 32&quot;/&gt;&lt;property id=&quot;20307&quot; value=&quot;322&quot;/&gt;&lt;/object&gt;&lt;object type=&quot;3&quot; unique_id=&quot;11294&quot;&gt;&lt;property id=&quot;20148&quot; value=&quot;5&quot;/&gt;&lt;property id=&quot;20300&quot; value=&quot;Slide 33&quot;/&gt;&lt;property id=&quot;20307&quot; value=&quot;323&quot;/&gt;&lt;/object&gt;&lt;object type=&quot;3&quot; unique_id=&quot;11295&quot;&gt;&lt;property id=&quot;20148&quot; value=&quot;5&quot;/&gt;&lt;property id=&quot;20300&quot; value=&quot;Slide 34 - &amp;quot;Being curious about how ”psychotic” beliefs and perceptions might meet needs&amp;quot;&quot;/&gt;&lt;property id=&quot;20307&quot; value=&quot;335&quot;/&gt;&lt;/object&gt;&lt;object type=&quot;3&quot; unique_id=&quot;11296&quot;&gt;&lt;property id=&quot;20148&quot; value=&quot;5&quot;/&gt;&lt;property id=&quot;20300&quot; value=&quot;Slide 35 - &amp;quot;Relationship between tolerating affect, and developing helpful narratives&amp;quot;&quot;/&gt;&lt;property id=&quot;20307&quot; value=&quot;336&quot;/&gt;&lt;/object&gt;&lt;object type=&quot;3&quot; unique_id=&quot;11297&quot;&gt;&lt;property id=&quot;20148&quot; value=&quot;5&quot;/&gt;&lt;property id=&quot;20300&quot; value=&quot;Slide 36 - &amp;quot;Tips on how to identify the emotional issues behind the “psychosis&amp;quot;&quot;/&gt;&lt;property id=&quot;20307&quot; value=&quot;337&quot;/&gt;&lt;/object&gt;&lt;object type=&quot;3&quot; unique_id=&quot;11298&quot;&gt;&lt;property id=&quot;20148&quot; value=&quot;5&quot;/&gt;&lt;property id=&quot;20300&quot; value=&quot;Slide 37&quot;/&gt;&lt;property id=&quot;20307&quot; value=&quot;330&quot;/&gt;&lt;/object&gt;&lt;object type=&quot;3&quot; unique_id=&quot;11299&quot;&gt;&lt;property id=&quot;20148&quot; value=&quot;5&quot;/&gt;&lt;property id=&quot;20300&quot; value=&quot;Slide 38 - &amp;quot;Developing Self-Affirming Narratives&amp;quot;&quot;/&gt;&lt;property id=&quot;20307&quot; value=&quot;328&quot;/&gt;&lt;/object&gt;&lt;object type=&quot;3&quot; unique_id=&quot;11300&quot;&gt;&lt;property id=&quot;20148&quot; value=&quot;5&quot;/&gt;&lt;property id=&quot;20300&quot; value=&quot;Slide 39 - &amp;quot;The Role of Assembling a Story:   &amp;quot;&quot;/&gt;&lt;property id=&quot;20307&quot; value=&quot;324&quot;/&gt;&lt;/object&gt;&lt;object type=&quot;3&quot; unique_id=&quot;11301&quot;&gt;&lt;property id=&quot;20148&quot; value=&quot;5&quot;/&gt;&lt;property id=&quot;20300&quot; value=&quot;Slide 40 - &amp;quot;Working toward a narrative&amp;quot;&quot;/&gt;&lt;property id=&quot;20307&quot; value=&quot;325&quot;/&gt;&lt;/object&gt;&lt;object type=&quot;3&quot; unique_id=&quot;11302&quot;&gt;&lt;property id=&quot;20148&quot; value=&quot;5&quot;/&gt;&lt;property id=&quot;20300&quot; value=&quot;Slide 41 - &amp;quot;Emphasis on how the story is being told in the present moment&amp;quot;&quot;/&gt;&lt;property id=&quot;20307&quot; value=&quot;331&quot;/&gt;&lt;/object&gt;&lt;object type=&quot;3&quot; unique_id=&quot;11303&quot;&gt;&lt;property id=&quot;20148&quot; value=&quot;5&quot;/&gt;&lt;property id=&quot;20300&quot; value=&quot;Slide 42 - &amp;quot;Steve, 23 years old&amp;quot;&quot;/&gt;&lt;property id=&quot;20307&quot; value=&quot;326&quot;/&gt;&lt;/object&gt;&lt;object type=&quot;3&quot; unique_id=&quot;11304&quot;&gt;&lt;property id=&quot;20148&quot; value=&quot;5&quot;/&gt;&lt;property id=&quot;20300&quot; value=&quot;Slide 43 - &amp;quot;What worked&amp;quot;&quot;/&gt;&lt;property id=&quot;20307&quot; value=&quot;327&quot;/&gt;&lt;/object&gt;&lt;object type=&quot;3&quot; unique_id=&quot;11305&quot;&gt;&lt;property id=&quot;20148&quot; value=&quot;5&quot;/&gt;&lt;property id=&quot;20300&quot; value=&quot;Slide 44 - &amp;quot;“Madness” that leads to fun, changes seen as positive, and/or notable cultural influence – how different is it fro&quot;/&gt;&lt;property id=&quot;20307&quot; value=&quot;329&quot;/&gt;&lt;/object&gt;&lt;object type=&quot;3&quot; unique_id=&quot;11306&quot;&gt;&lt;property id=&quot;20148&quot; value=&quot;5&quot;/&gt;&lt;property id=&quot;20300&quot; value=&quot;Slide 45 - &amp;quot;The “Renewal Process”&amp;quot;&quot;/&gt;&lt;property id=&quot;20307&quot; value=&quot;332&quot;/&gt;&lt;/object&gt;&lt;object type=&quot;3&quot; unique_id=&quot;11307&quot;&gt;&lt;property id=&quot;20148&quot; value=&quot;5&quot;/&gt;&lt;property id=&quot;20300&quot; value=&quot;Slide 46 - &amp;quot;The bottom line:&amp;quot;&quot;/&gt;&lt;property id=&quot;20307&quot; value=&quot;300&quot;/&gt;&lt;/object&gt;&lt;object type=&quot;3&quot; unique_id=&quot;11468&quot;&gt;&lt;property id=&quot;20148&quot; value=&quot;5&quot;/&gt;&lt;property id=&quot;20300&quot; value=&quot;Slide 47 - &amp;quot;To learn more about this topic:&amp;quot;&quot;/&gt;&lt;property id=&quot;20307&quot; value=&quot;338&quot;/&gt;&lt;/object&gt;&lt;/object&gt;&lt;object type=&quot;8&quot; unique_id=&quot;11363&quot;&gt;&lt;/object&gt;&lt;/object&gt;&lt;/database&gt;"/>
  <p:tag name="SECTOMILLISECCONVERTED"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1476</TotalTime>
  <Words>2886</Words>
  <Application>Microsoft Office PowerPoint</Application>
  <PresentationFormat>Widescreen</PresentationFormat>
  <Paragraphs>294</Paragraphs>
  <Slides>47</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Century Gothic</vt:lpstr>
      <vt:lpstr>Garamond</vt:lpstr>
      <vt:lpstr>Times New Roman</vt:lpstr>
      <vt:lpstr>Verdana</vt:lpstr>
      <vt:lpstr>Wingdings</vt:lpstr>
      <vt:lpstr>Wingdings 3</vt:lpstr>
      <vt:lpstr>Wisp</vt:lpstr>
      <vt:lpstr>When Trauma Leads to Psychosis</vt:lpstr>
      <vt:lpstr>For those with psychosis, the role of trauma is often still denied</vt:lpstr>
      <vt:lpstr>From an official “Illness Management and Recovery” handout:</vt:lpstr>
      <vt:lpstr>What does the research say?</vt:lpstr>
      <vt:lpstr>The Evidence that Trauma can Cause Psychotic Symptoms:</vt:lpstr>
      <vt:lpstr>Three levels of possible relationship between trauma and psychosis:</vt:lpstr>
      <vt:lpstr>              Peter Bullimore – his story</vt:lpstr>
      <vt:lpstr>What is the impact when the possible link between trauma &amp; psychosis is denied?</vt:lpstr>
      <vt:lpstr>PowerPoint Presentation</vt:lpstr>
      <vt:lpstr>Don’t assume a trauma history: there appear to be multiple roads that can lead to psychosis</vt:lpstr>
      <vt:lpstr>Does Trauma Always Show as PTSD?</vt:lpstr>
      <vt:lpstr>Understanding why trauma causes much more than just “PTSD”</vt:lpstr>
      <vt:lpstr>Common factors in PTSD and psychosis:</vt:lpstr>
      <vt:lpstr>PowerPoint Presentation</vt:lpstr>
      <vt:lpstr>A key common factor:  Fear of going mad</vt:lpstr>
      <vt:lpstr>What happens when a person fears madness?</vt:lpstr>
      <vt:lpstr>Key Difference between a flashback and a hallucination:</vt:lpstr>
      <vt:lpstr>Decontextualized Experience</vt:lpstr>
      <vt:lpstr>Decontextualized trauma flashbacks can easily become “psychotic” </vt:lpstr>
      <vt:lpstr>Trauma narrows the focus</vt:lpstr>
      <vt:lpstr>BUT</vt:lpstr>
      <vt:lpstr>The most common, or Primary, Structural Dissociation</vt:lpstr>
      <vt:lpstr>Two contradictory directions to take in attempting to cope with trauma:</vt:lpstr>
      <vt:lpstr>PowerPoint Presentation</vt:lpstr>
      <vt:lpstr>Relationship between dissociative identity disorders &amp; schizophrenia</vt:lpstr>
      <vt:lpstr>A Paradox</vt:lpstr>
      <vt:lpstr>Where most mental health system approaches to psychosis go wrong:</vt:lpstr>
      <vt:lpstr>PowerPoint Presentation</vt:lpstr>
      <vt:lpstr>PowerPoint Presentation</vt:lpstr>
      <vt:lpstr>Eleanor Longden quote (paraphrased):</vt:lpstr>
      <vt:lpstr>Effective Therapy:  Shifting the Question</vt:lpstr>
      <vt:lpstr>PowerPoint Presentation</vt:lpstr>
      <vt:lpstr>PowerPoint Presentation</vt:lpstr>
      <vt:lpstr>Being curious about how ”psychotic” beliefs and perceptions might meet needs</vt:lpstr>
      <vt:lpstr>Relationship between tolerating affect, and developing helpful narratives</vt:lpstr>
      <vt:lpstr>Tips on how to identify the emotional issues behind the “psychosis</vt:lpstr>
      <vt:lpstr>PowerPoint Presentation</vt:lpstr>
      <vt:lpstr>Developing Self-Affirming Narratives</vt:lpstr>
      <vt:lpstr>The Role of Assembling a Story:   </vt:lpstr>
      <vt:lpstr>Working toward a narrative</vt:lpstr>
      <vt:lpstr>Emphasis on how the story is being told in the present moment</vt:lpstr>
      <vt:lpstr>Steve, 23 years old</vt:lpstr>
      <vt:lpstr>What worked</vt:lpstr>
      <vt:lpstr>“Madness” that leads to fun, changes seen as positive, and/or notable cultural influence – how different is it from madness that just causes trouble and is labeled “sick?”</vt:lpstr>
      <vt:lpstr>The “Renewal Process”</vt:lpstr>
      <vt:lpstr>The bottom line:</vt:lpstr>
      <vt:lpstr>To learn more about this topic:</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Trauma Leads to Psychosis</dc:title>
  <dc:creator>Ron Unger</dc:creator>
  <cp:lastModifiedBy>Ron Unger</cp:lastModifiedBy>
  <cp:revision>36</cp:revision>
  <dcterms:created xsi:type="dcterms:W3CDTF">2016-10-13T20:55:13Z</dcterms:created>
  <dcterms:modified xsi:type="dcterms:W3CDTF">2016-11-20T20:21:18Z</dcterms:modified>
</cp:coreProperties>
</file>