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256" r:id="rId2"/>
    <p:sldId id="258" r:id="rId3"/>
    <p:sldId id="261" r:id="rId4"/>
    <p:sldId id="281" r:id="rId5"/>
    <p:sldId id="308" r:id="rId6"/>
    <p:sldId id="282" r:id="rId7"/>
    <p:sldId id="284" r:id="rId8"/>
    <p:sldId id="285" r:id="rId9"/>
    <p:sldId id="286" r:id="rId10"/>
    <p:sldId id="287" r:id="rId11"/>
    <p:sldId id="288" r:id="rId12"/>
    <p:sldId id="289" r:id="rId13"/>
    <p:sldId id="283" r:id="rId14"/>
    <p:sldId id="311" r:id="rId15"/>
    <p:sldId id="293" r:id="rId16"/>
    <p:sldId id="310" r:id="rId17"/>
    <p:sldId id="294" r:id="rId18"/>
    <p:sldId id="295" r:id="rId19"/>
    <p:sldId id="296" r:id="rId20"/>
    <p:sldId id="309" r:id="rId21"/>
    <p:sldId id="297" r:id="rId22"/>
    <p:sldId id="290" r:id="rId23"/>
    <p:sldId id="292" r:id="rId24"/>
    <p:sldId id="302" r:id="rId25"/>
    <p:sldId id="307" r:id="rId26"/>
    <p:sldId id="306" r:id="rId27"/>
    <p:sldId id="305" r:id="rId28"/>
    <p:sldId id="304" r:id="rId29"/>
    <p:sldId id="312" r:id="rId30"/>
    <p:sldId id="268" r:id="rId31"/>
    <p:sldId id="257" r:id="rId32"/>
    <p:sldId id="317" r:id="rId33"/>
    <p:sldId id="264" r:id="rId34"/>
    <p:sldId id="263" r:id="rId35"/>
    <p:sldId id="272" r:id="rId36"/>
    <p:sldId id="269" r:id="rId37"/>
    <p:sldId id="266" r:id="rId38"/>
    <p:sldId id="318" r:id="rId39"/>
    <p:sldId id="319" r:id="rId40"/>
    <p:sldId id="265" r:id="rId41"/>
    <p:sldId id="278" r:id="rId42"/>
    <p:sldId id="320" r:id="rId43"/>
    <p:sldId id="328" r:id="rId44"/>
    <p:sldId id="329" r:id="rId45"/>
    <p:sldId id="339" r:id="rId46"/>
    <p:sldId id="338" r:id="rId47"/>
    <p:sldId id="262" r:id="rId48"/>
    <p:sldId id="276" r:id="rId49"/>
    <p:sldId id="277" r:id="rId5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73487" autoAdjust="0"/>
  </p:normalViewPr>
  <p:slideViewPr>
    <p:cSldViewPr>
      <p:cViewPr>
        <p:scale>
          <a:sx n="66" d="100"/>
          <a:sy n="66" d="100"/>
        </p:scale>
        <p:origin x="-200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5B1E5F8-A87F-41D5-8976-64D97B2A9881}" type="datetimeFigureOut">
              <a:rPr lang="en-US"/>
              <a:pPr>
                <a:defRPr/>
              </a:pPr>
              <a:t>11/6/2016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BA1A7C3-4898-4EB8-BF2B-DFABFBE43582}" type="slidenum">
              <a:rPr lang="en-US"/>
              <a:pPr>
                <a:defRPr/>
              </a:pPr>
              <a:t>‹#›</a:t>
            </a:fld>
            <a:endParaRPr lang="en-US"/>
          </a:p>
        </p:txBody>
      </p:sp>
    </p:spTree>
    <p:extLst>
      <p:ext uri="{BB962C8B-B14F-4D97-AF65-F5344CB8AC3E}">
        <p14:creationId xmlns:p14="http://schemas.microsoft.com/office/powerpoint/2010/main" val="15227986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1</a:t>
            </a:fld>
            <a:endParaRPr lang="en-US"/>
          </a:p>
        </p:txBody>
      </p:sp>
    </p:spTree>
    <p:extLst>
      <p:ext uri="{BB962C8B-B14F-4D97-AF65-F5344CB8AC3E}">
        <p14:creationId xmlns:p14="http://schemas.microsoft.com/office/powerpoint/2010/main" val="41221207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12</a:t>
            </a:fld>
            <a:endParaRPr lang="en-US"/>
          </a:p>
        </p:txBody>
      </p:sp>
    </p:spTree>
    <p:extLst>
      <p:ext uri="{BB962C8B-B14F-4D97-AF65-F5344CB8AC3E}">
        <p14:creationId xmlns:p14="http://schemas.microsoft.com/office/powerpoint/2010/main" val="744432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13</a:t>
            </a:fld>
            <a:endParaRPr lang="en-US"/>
          </a:p>
        </p:txBody>
      </p:sp>
    </p:spTree>
    <p:extLst>
      <p:ext uri="{BB962C8B-B14F-4D97-AF65-F5344CB8AC3E}">
        <p14:creationId xmlns:p14="http://schemas.microsoft.com/office/powerpoint/2010/main" val="4108093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14</a:t>
            </a:fld>
            <a:endParaRPr lang="en-US"/>
          </a:p>
        </p:txBody>
      </p:sp>
    </p:spTree>
    <p:extLst>
      <p:ext uri="{BB962C8B-B14F-4D97-AF65-F5344CB8AC3E}">
        <p14:creationId xmlns:p14="http://schemas.microsoft.com/office/powerpoint/2010/main" val="4108093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15</a:t>
            </a:fld>
            <a:endParaRPr lang="en-US"/>
          </a:p>
        </p:txBody>
      </p:sp>
    </p:spTree>
    <p:extLst>
      <p:ext uri="{BB962C8B-B14F-4D97-AF65-F5344CB8AC3E}">
        <p14:creationId xmlns:p14="http://schemas.microsoft.com/office/powerpoint/2010/main" val="41080930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16</a:t>
            </a:fld>
            <a:endParaRPr lang="en-US"/>
          </a:p>
        </p:txBody>
      </p:sp>
    </p:spTree>
    <p:extLst>
      <p:ext uri="{BB962C8B-B14F-4D97-AF65-F5344CB8AC3E}">
        <p14:creationId xmlns:p14="http://schemas.microsoft.com/office/powerpoint/2010/main" val="34070835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17</a:t>
            </a:fld>
            <a:endParaRPr lang="en-US"/>
          </a:p>
        </p:txBody>
      </p:sp>
    </p:spTree>
    <p:extLst>
      <p:ext uri="{BB962C8B-B14F-4D97-AF65-F5344CB8AC3E}">
        <p14:creationId xmlns:p14="http://schemas.microsoft.com/office/powerpoint/2010/main" val="3407083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18</a:t>
            </a:fld>
            <a:endParaRPr lang="en-US"/>
          </a:p>
        </p:txBody>
      </p:sp>
    </p:spTree>
    <p:extLst>
      <p:ext uri="{BB962C8B-B14F-4D97-AF65-F5344CB8AC3E}">
        <p14:creationId xmlns:p14="http://schemas.microsoft.com/office/powerpoint/2010/main" val="34070835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19</a:t>
            </a:fld>
            <a:endParaRPr lang="en-US"/>
          </a:p>
        </p:txBody>
      </p:sp>
    </p:spTree>
    <p:extLst>
      <p:ext uri="{BB962C8B-B14F-4D97-AF65-F5344CB8AC3E}">
        <p14:creationId xmlns:p14="http://schemas.microsoft.com/office/powerpoint/2010/main" val="40848062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20</a:t>
            </a:fld>
            <a:endParaRPr lang="en-US"/>
          </a:p>
        </p:txBody>
      </p:sp>
    </p:spTree>
    <p:extLst>
      <p:ext uri="{BB962C8B-B14F-4D97-AF65-F5344CB8AC3E}">
        <p14:creationId xmlns:p14="http://schemas.microsoft.com/office/powerpoint/2010/main" val="40848062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21</a:t>
            </a:fld>
            <a:endParaRPr lang="en-US"/>
          </a:p>
        </p:txBody>
      </p:sp>
    </p:spTree>
    <p:extLst>
      <p:ext uri="{BB962C8B-B14F-4D97-AF65-F5344CB8AC3E}">
        <p14:creationId xmlns:p14="http://schemas.microsoft.com/office/powerpoint/2010/main" val="4084806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2A24F5-C8C0-43B7-A3E4-EAD305977C5E}" type="slidenum">
              <a:rPr lang="en-US">
                <a:cs typeface="Arial" charset="0"/>
              </a:rPr>
              <a:pPr fontAlgn="base">
                <a:spcBef>
                  <a:spcPct val="0"/>
                </a:spcBef>
                <a:spcAft>
                  <a:spcPct val="0"/>
                </a:spcAft>
                <a:defRPr/>
              </a:pPr>
              <a:t>2</a:t>
            </a:fld>
            <a:endParaRPr lang="en-US">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22</a:t>
            </a:fld>
            <a:endParaRPr lang="en-US"/>
          </a:p>
        </p:txBody>
      </p:sp>
    </p:spTree>
    <p:extLst>
      <p:ext uri="{BB962C8B-B14F-4D97-AF65-F5344CB8AC3E}">
        <p14:creationId xmlns:p14="http://schemas.microsoft.com/office/powerpoint/2010/main" val="36805140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23</a:t>
            </a:fld>
            <a:endParaRPr lang="en-US"/>
          </a:p>
        </p:txBody>
      </p:sp>
    </p:spTree>
    <p:extLst>
      <p:ext uri="{BB962C8B-B14F-4D97-AF65-F5344CB8AC3E}">
        <p14:creationId xmlns:p14="http://schemas.microsoft.com/office/powerpoint/2010/main" val="36805140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24</a:t>
            </a:fld>
            <a:endParaRPr lang="en-US"/>
          </a:p>
        </p:txBody>
      </p:sp>
    </p:spTree>
    <p:extLst>
      <p:ext uri="{BB962C8B-B14F-4D97-AF65-F5344CB8AC3E}">
        <p14:creationId xmlns:p14="http://schemas.microsoft.com/office/powerpoint/2010/main" val="2315773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25</a:t>
            </a:fld>
            <a:endParaRPr lang="en-US"/>
          </a:p>
        </p:txBody>
      </p:sp>
    </p:spTree>
    <p:extLst>
      <p:ext uri="{BB962C8B-B14F-4D97-AF65-F5344CB8AC3E}">
        <p14:creationId xmlns:p14="http://schemas.microsoft.com/office/powerpoint/2010/main" val="2315773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26</a:t>
            </a:fld>
            <a:endParaRPr lang="en-US"/>
          </a:p>
        </p:txBody>
      </p:sp>
    </p:spTree>
    <p:extLst>
      <p:ext uri="{BB962C8B-B14F-4D97-AF65-F5344CB8AC3E}">
        <p14:creationId xmlns:p14="http://schemas.microsoft.com/office/powerpoint/2010/main" val="2315773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27</a:t>
            </a:fld>
            <a:endParaRPr lang="en-US"/>
          </a:p>
        </p:txBody>
      </p:sp>
    </p:spTree>
    <p:extLst>
      <p:ext uri="{BB962C8B-B14F-4D97-AF65-F5344CB8AC3E}">
        <p14:creationId xmlns:p14="http://schemas.microsoft.com/office/powerpoint/2010/main" val="2315773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28</a:t>
            </a:fld>
            <a:endParaRPr lang="en-US"/>
          </a:p>
        </p:txBody>
      </p:sp>
    </p:spTree>
    <p:extLst>
      <p:ext uri="{BB962C8B-B14F-4D97-AF65-F5344CB8AC3E}">
        <p14:creationId xmlns:p14="http://schemas.microsoft.com/office/powerpoint/2010/main" val="2315773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29</a:t>
            </a:fld>
            <a:endParaRPr lang="en-US"/>
          </a:p>
        </p:txBody>
      </p:sp>
    </p:spTree>
    <p:extLst>
      <p:ext uri="{BB962C8B-B14F-4D97-AF65-F5344CB8AC3E}">
        <p14:creationId xmlns:p14="http://schemas.microsoft.com/office/powerpoint/2010/main" val="2315773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C21070-F6B3-42C3-BB53-3C7296F8F631}" type="slidenum">
              <a:rPr lang="en-US">
                <a:cs typeface="Arial" charset="0"/>
              </a:rPr>
              <a:pPr fontAlgn="base">
                <a:spcBef>
                  <a:spcPct val="0"/>
                </a:spcBef>
                <a:spcAft>
                  <a:spcPct val="0"/>
                </a:spcAft>
                <a:defRPr/>
              </a:pPr>
              <a:t>30</a:t>
            </a:fld>
            <a:endParaRPr lang="en-US">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95CFDB-D6B6-41D1-8D7F-DCDE62FACEC7}" type="slidenum">
              <a:rPr lang="en-US">
                <a:cs typeface="Arial" charset="0"/>
              </a:rPr>
              <a:pPr fontAlgn="base">
                <a:spcBef>
                  <a:spcPct val="0"/>
                </a:spcBef>
                <a:spcAft>
                  <a:spcPct val="0"/>
                </a:spcAft>
                <a:defRPr/>
              </a:pPr>
              <a:t>31</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3</a:t>
            </a:fld>
            <a:endParaRPr lang="en-US"/>
          </a:p>
        </p:txBody>
      </p:sp>
    </p:spTree>
    <p:extLst>
      <p:ext uri="{BB962C8B-B14F-4D97-AF65-F5344CB8AC3E}">
        <p14:creationId xmlns:p14="http://schemas.microsoft.com/office/powerpoint/2010/main" val="42174302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a:t>
            </a:r>
            <a:r>
              <a:rPr lang="en-US" baseline="0" dirty="0" smtClean="0"/>
              <a:t> there are many neurotransmitters in the brain. </a:t>
            </a:r>
            <a:r>
              <a:rPr lang="en-US" dirty="0" smtClean="0"/>
              <a:t>There are 3 main neurotransmitters</a:t>
            </a:r>
            <a:r>
              <a:rPr lang="en-US" baseline="0" dirty="0" smtClean="0"/>
              <a:t> which are Serotonin, Norepinephrine and Dopamine. A neurotransmitter is a messenger, its how </a:t>
            </a:r>
            <a:r>
              <a:rPr lang="en-US" baseline="0" dirty="0" smtClean="0"/>
              <a:t>our </a:t>
            </a:r>
            <a:r>
              <a:rPr lang="en-US" baseline="0" dirty="0" smtClean="0"/>
              <a:t>neurons communicate with one another and are responsible, in some way to </a:t>
            </a:r>
            <a:r>
              <a:rPr lang="en-US" baseline="0" dirty="0" smtClean="0"/>
              <a:t>all </a:t>
            </a:r>
            <a:r>
              <a:rPr lang="en-US" baseline="0" dirty="0" smtClean="0"/>
              <a:t>actions of the body. </a:t>
            </a:r>
            <a:r>
              <a:rPr lang="en-US" baseline="0" dirty="0" smtClean="0"/>
              <a:t>There </a:t>
            </a:r>
            <a:r>
              <a:rPr lang="en-US" baseline="0" dirty="0" smtClean="0"/>
              <a:t>are others we also focus on, for example melatonin is </a:t>
            </a:r>
            <a:r>
              <a:rPr lang="en-US" baseline="0" dirty="0" smtClean="0"/>
              <a:t>another monoamine </a:t>
            </a:r>
            <a:r>
              <a:rPr lang="en-US" baseline="0" dirty="0" smtClean="0"/>
              <a:t>neurotransmitter.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32</a:t>
            </a:fld>
            <a:endParaRPr lang="en-US"/>
          </a:p>
        </p:txBody>
      </p:sp>
    </p:spTree>
    <p:extLst>
      <p:ext uri="{BB962C8B-B14F-4D97-AF65-F5344CB8AC3E}">
        <p14:creationId xmlns:p14="http://schemas.microsoft.com/office/powerpoint/2010/main" val="35607491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This is a theoretical model </a:t>
            </a:r>
            <a:r>
              <a:rPr lang="en-US" smtClean="0"/>
              <a:t>that cannot </a:t>
            </a:r>
            <a:r>
              <a:rPr lang="en-US" dirty="0" smtClean="0"/>
              <a:t>stand alone without the</a:t>
            </a:r>
            <a:r>
              <a:rPr lang="en-US" baseline="0" dirty="0" smtClean="0"/>
              <a:t> information given during the </a:t>
            </a:r>
            <a:r>
              <a:rPr lang="en-US" baseline="0" smtClean="0"/>
              <a:t>presentation itself. </a:t>
            </a:r>
            <a:endParaRPr lang="en-US" dirty="0"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47EBDE-D8FF-4BBE-AC3D-F1C11515303E}" type="slidenum">
              <a:rPr lang="en-US">
                <a:cs typeface="Arial" charset="0"/>
              </a:rPr>
              <a:pPr fontAlgn="base">
                <a:spcBef>
                  <a:spcPct val="0"/>
                </a:spcBef>
                <a:spcAft>
                  <a:spcPct val="0"/>
                </a:spcAft>
                <a:defRPr/>
              </a:pPr>
              <a:t>33</a:t>
            </a:fld>
            <a:endParaRPr lang="en-US">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EAD8F8-8778-4A10-B272-3A2CCF3C4094}" type="slidenum">
              <a:rPr lang="en-US">
                <a:cs typeface="Arial" charset="0"/>
              </a:rPr>
              <a:pPr fontAlgn="base">
                <a:spcBef>
                  <a:spcPct val="0"/>
                </a:spcBef>
                <a:spcAft>
                  <a:spcPct val="0"/>
                </a:spcAft>
                <a:defRPr/>
              </a:pPr>
              <a:t>35</a:t>
            </a:fld>
            <a:endParaRPr lang="en-US">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972203-EF8B-4371-BB61-D596741E76FC}" type="slidenum">
              <a:rPr lang="en-US">
                <a:cs typeface="Arial" charset="0"/>
              </a:rPr>
              <a:pPr fontAlgn="base">
                <a:spcBef>
                  <a:spcPct val="0"/>
                </a:spcBef>
                <a:spcAft>
                  <a:spcPct val="0"/>
                </a:spcAft>
                <a:defRPr/>
              </a:pPr>
              <a:t>36</a:t>
            </a:fld>
            <a:endParaRPr lang="en-US">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558810-F3A6-40DF-952C-88453B9D3003}" type="slidenum">
              <a:rPr lang="en-US">
                <a:cs typeface="Arial" charset="0"/>
              </a:rPr>
              <a:pPr fontAlgn="base">
                <a:spcBef>
                  <a:spcPct val="0"/>
                </a:spcBef>
                <a:spcAft>
                  <a:spcPct val="0"/>
                </a:spcAft>
                <a:defRPr/>
              </a:pPr>
              <a:t>37</a:t>
            </a:fld>
            <a:endParaRPr lang="en-US">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558810-F3A6-40DF-952C-88453B9D3003}" type="slidenum">
              <a:rPr lang="en-US">
                <a:cs typeface="Arial" charset="0"/>
              </a:rPr>
              <a:pPr fontAlgn="base">
                <a:spcBef>
                  <a:spcPct val="0"/>
                </a:spcBef>
                <a:spcAft>
                  <a:spcPct val="0"/>
                </a:spcAft>
                <a:defRPr/>
              </a:pPr>
              <a:t>38</a:t>
            </a:fld>
            <a:endParaRPr lang="en-US">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558810-F3A6-40DF-952C-88453B9D3003}" type="slidenum">
              <a:rPr lang="en-US">
                <a:cs typeface="Arial" charset="0"/>
              </a:rPr>
              <a:pPr fontAlgn="base">
                <a:spcBef>
                  <a:spcPct val="0"/>
                </a:spcBef>
                <a:spcAft>
                  <a:spcPct val="0"/>
                </a:spcAft>
                <a:defRPr/>
              </a:pPr>
              <a:t>39</a:t>
            </a:fld>
            <a:endParaRPr lang="en-US">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B07ED6-8587-4D1F-9ED8-6DC347FEA59A}" type="slidenum">
              <a:rPr lang="en-US">
                <a:cs typeface="Arial" charset="0"/>
              </a:rPr>
              <a:pPr fontAlgn="base">
                <a:spcBef>
                  <a:spcPct val="0"/>
                </a:spcBef>
                <a:spcAft>
                  <a:spcPct val="0"/>
                </a:spcAft>
                <a:defRPr/>
              </a:pPr>
              <a:t>40</a:t>
            </a:fld>
            <a:endParaRPr lang="en-US">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45</a:t>
            </a:fld>
            <a:endParaRPr lang="en-US"/>
          </a:p>
        </p:txBody>
      </p:sp>
    </p:spTree>
    <p:extLst>
      <p:ext uri="{BB962C8B-B14F-4D97-AF65-F5344CB8AC3E}">
        <p14:creationId xmlns:p14="http://schemas.microsoft.com/office/powerpoint/2010/main" val="38164994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610790-C22D-4F7D-BC2A-33D95BD20EAE}" type="slidenum">
              <a:rPr lang="en-US">
                <a:cs typeface="Arial" charset="0"/>
              </a:rPr>
              <a:pPr fontAlgn="base">
                <a:spcBef>
                  <a:spcPct val="0"/>
                </a:spcBef>
                <a:spcAft>
                  <a:spcPct val="0"/>
                </a:spcAft>
                <a:defRPr/>
              </a:pPr>
              <a:t>47</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4</a:t>
            </a:fld>
            <a:endParaRPr lang="en-US"/>
          </a:p>
        </p:txBody>
      </p:sp>
    </p:spTree>
    <p:extLst>
      <p:ext uri="{BB962C8B-B14F-4D97-AF65-F5344CB8AC3E}">
        <p14:creationId xmlns:p14="http://schemas.microsoft.com/office/powerpoint/2010/main" val="3549247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48</a:t>
            </a:fld>
            <a:endParaRPr lang="en-US"/>
          </a:p>
        </p:txBody>
      </p:sp>
    </p:spTree>
    <p:extLst>
      <p:ext uri="{BB962C8B-B14F-4D97-AF65-F5344CB8AC3E}">
        <p14:creationId xmlns:p14="http://schemas.microsoft.com/office/powerpoint/2010/main" val="378616833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49</a:t>
            </a:fld>
            <a:endParaRPr lang="en-US"/>
          </a:p>
        </p:txBody>
      </p:sp>
    </p:spTree>
    <p:extLst>
      <p:ext uri="{BB962C8B-B14F-4D97-AF65-F5344CB8AC3E}">
        <p14:creationId xmlns:p14="http://schemas.microsoft.com/office/powerpoint/2010/main" val="25142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5</a:t>
            </a:fld>
            <a:endParaRPr lang="en-US"/>
          </a:p>
        </p:txBody>
      </p:sp>
    </p:spTree>
    <p:extLst>
      <p:ext uri="{BB962C8B-B14F-4D97-AF65-F5344CB8AC3E}">
        <p14:creationId xmlns:p14="http://schemas.microsoft.com/office/powerpoint/2010/main" val="354924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US" dirty="0" smtClean="0"/>
          </a:p>
          <a:p>
            <a:pPr eaLnBrk="1" hangingPunct="1">
              <a:spcBef>
                <a:spcPct val="0"/>
              </a:spcBef>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6</a:t>
            </a:fld>
            <a:endParaRPr lang="en-US"/>
          </a:p>
        </p:txBody>
      </p:sp>
    </p:spTree>
    <p:extLst>
      <p:ext uri="{BB962C8B-B14F-4D97-AF65-F5344CB8AC3E}">
        <p14:creationId xmlns:p14="http://schemas.microsoft.com/office/powerpoint/2010/main" val="3298871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7</a:t>
            </a:fld>
            <a:endParaRPr lang="en-US"/>
          </a:p>
        </p:txBody>
      </p:sp>
    </p:spTree>
    <p:extLst>
      <p:ext uri="{BB962C8B-B14F-4D97-AF65-F5344CB8AC3E}">
        <p14:creationId xmlns:p14="http://schemas.microsoft.com/office/powerpoint/2010/main" val="1978744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10</a:t>
            </a:fld>
            <a:endParaRPr lang="en-US"/>
          </a:p>
        </p:txBody>
      </p:sp>
    </p:spTree>
    <p:extLst>
      <p:ext uri="{BB962C8B-B14F-4D97-AF65-F5344CB8AC3E}">
        <p14:creationId xmlns:p14="http://schemas.microsoft.com/office/powerpoint/2010/main" val="308915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A1A7C3-4898-4EB8-BF2B-DFABFBE43582}" type="slidenum">
              <a:rPr lang="en-US" smtClean="0"/>
              <a:pPr>
                <a:defRPr/>
              </a:pPr>
              <a:t>11</a:t>
            </a:fld>
            <a:endParaRPr lang="en-US"/>
          </a:p>
        </p:txBody>
      </p:sp>
    </p:spTree>
    <p:extLst>
      <p:ext uri="{BB962C8B-B14F-4D97-AF65-F5344CB8AC3E}">
        <p14:creationId xmlns:p14="http://schemas.microsoft.com/office/powerpoint/2010/main" val="3594346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BFD40DDF-8E3D-4E20-8C17-54C4F752BF1B}" type="datetimeFigureOut">
              <a:rPr lang="en-US"/>
              <a:pPr>
                <a:defRPr/>
              </a:pPr>
              <a:t>11/6/2016</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AD2490E1-5793-4BD6-96F1-1040567C499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A3DA9F-BAA7-431C-A039-73A55FAC261C}" type="datetimeFigureOut">
              <a:rPr lang="en-US"/>
              <a:pPr>
                <a:defRPr/>
              </a:pPr>
              <a:t>11/6/2016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DB5D8D-0B35-4BAE-8FE7-1786BFEDA6E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9F308857-C511-451B-8641-C774B7A742B2}"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93C0E6D6-75A1-4103-972A-2A538226F7F4}" type="datetimeFigureOut">
              <a:rPr lang="en-US"/>
              <a:pPr>
                <a:defRPr/>
              </a:pPr>
              <a:t>11/6/2016</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A5A819-3F7E-42FE-96D4-FDB3B0895B6A}" type="datetimeFigureOut">
              <a:rPr lang="en-US"/>
              <a:pPr>
                <a:defRPr/>
              </a:pPr>
              <a:t>11/6/2016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2FE76CF7-2242-4B62-A5B3-3A2F8707FE8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9C10EFFB-E92E-4660-A9DB-01FE4C61B1FA}" type="datetimeFigureOut">
              <a:rPr lang="en-US"/>
              <a:pPr>
                <a:defRPr/>
              </a:pPr>
              <a:t>11/6/2016</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73FBC074-0A17-4BF4-AF65-B8B05B58641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5F3D3675-5C71-4390-8883-A19D5F3B7129}" type="datetimeFigureOut">
              <a:rPr lang="en-US"/>
              <a:pPr>
                <a:defRPr/>
              </a:pPr>
              <a:t>11/6/2016</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65F0958A-7C12-40EF-B6A4-AB1C90DAF3B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3C501894-8340-4EED-9089-8C9BE8077D8F}" type="datetimeFigureOut">
              <a:rPr lang="en-US"/>
              <a:pPr>
                <a:defRPr/>
              </a:pPr>
              <a:t>11/6/2016</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8C6DE152-65DF-4CA7-92FD-32F80C64A70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AA959799-915A-4150-8BF5-15A988445B04}" type="datetimeFigureOut">
              <a:rPr lang="en-US"/>
              <a:pPr>
                <a:defRPr/>
              </a:pPr>
              <a:t>11/6/2016</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29B25BA3-9835-4680-825A-7D19459BB94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3" name="Rectangle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4"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E2C1D5E6-A1F6-4953-8C35-6220BD710142}" type="datetimeFigureOut">
              <a:rPr lang="en-US"/>
              <a:pPr>
                <a:defRPr/>
              </a:pPr>
              <a:t>11/6/2016</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FBADA37B-1802-45E9-B4EB-480E1F2B8F7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EFA7A1B0-9E84-4053-B0D6-85BC2346D78F}"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86AF8504-65C1-43E9-8AC4-4FD0F0E65613}" type="datetimeFigureOut">
              <a:rPr lang="en-US"/>
              <a:pPr>
                <a:defRPr/>
              </a:pPr>
              <a:t>11/6/2016</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42F0C453-063D-4587-A744-0FF502FE420B}"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1CBF96B2-A781-4C08-B197-E7A3AE58D821}" type="datetimeFigureOut">
              <a:rPr lang="en-US"/>
              <a:pPr>
                <a:defRPr/>
              </a:pPr>
              <a:t>11/6/2016</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B48A71F2-06A9-494B-A08D-A70D45361049}" type="datetimeFigureOut">
              <a:rPr lang="en-US"/>
              <a:pPr>
                <a:defRPr/>
              </a:pPr>
              <a:t>11/6/2016</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CF553B70-6B77-4FFD-9B0A-2DA4180D6889}"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048000"/>
          </a:xfrm>
        </p:spPr>
        <p:txBody>
          <a:bodyPr>
            <a:normAutofit/>
          </a:bodyPr>
          <a:lstStyle/>
          <a:p>
            <a:pPr eaLnBrk="1" fontAlgn="auto" hangingPunct="1">
              <a:spcAft>
                <a:spcPts val="0"/>
              </a:spcAft>
              <a:buFont typeface="Wingdings 2"/>
              <a:buNone/>
              <a:defRPr/>
            </a:pPr>
            <a:endParaRPr lang="en-US" dirty="0"/>
          </a:p>
          <a:p>
            <a:pPr eaLnBrk="1" fontAlgn="auto" hangingPunct="1">
              <a:spcAft>
                <a:spcPts val="0"/>
              </a:spcAft>
              <a:buFont typeface="Wingdings 2"/>
              <a:buNone/>
              <a:defRPr/>
            </a:pPr>
            <a:endParaRPr lang="en-US" dirty="0" smtClean="0"/>
          </a:p>
          <a:p>
            <a:pPr eaLnBrk="1" fontAlgn="auto" hangingPunct="1">
              <a:spcAft>
                <a:spcPts val="0"/>
              </a:spcAft>
              <a:buFont typeface="Wingdings 2"/>
              <a:buNone/>
              <a:defRPr/>
            </a:pPr>
            <a:r>
              <a:rPr lang="en-US" dirty="0" smtClean="0"/>
              <a:t>Josh Sizemore, RN, MN, PMHNP</a:t>
            </a:r>
          </a:p>
          <a:p>
            <a:pPr eaLnBrk="1" fontAlgn="auto" hangingPunct="1">
              <a:spcAft>
                <a:spcPts val="0"/>
              </a:spcAft>
              <a:buFont typeface="Wingdings 2"/>
              <a:buNone/>
              <a:defRPr/>
            </a:pPr>
            <a:endParaRPr lang="en-US" dirty="0"/>
          </a:p>
          <a:p>
            <a:pPr eaLnBrk="1" fontAlgn="auto" hangingPunct="1">
              <a:spcAft>
                <a:spcPts val="0"/>
              </a:spcAft>
              <a:buFont typeface="Wingdings 2"/>
              <a:buNone/>
              <a:defRPr/>
            </a:pPr>
            <a:r>
              <a:rPr lang="en-US" dirty="0" smtClean="0"/>
              <a:t>ORCA Fall Conference</a:t>
            </a:r>
          </a:p>
          <a:p>
            <a:pPr eaLnBrk="1" fontAlgn="auto" hangingPunct="1">
              <a:spcAft>
                <a:spcPts val="0"/>
              </a:spcAft>
              <a:buFont typeface="Wingdings 2"/>
              <a:buNone/>
              <a:defRPr/>
            </a:pPr>
            <a:endParaRPr lang="en-US" dirty="0"/>
          </a:p>
          <a:p>
            <a:pPr eaLnBrk="1" fontAlgn="auto" hangingPunct="1">
              <a:spcAft>
                <a:spcPts val="0"/>
              </a:spcAft>
              <a:buFont typeface="Wingdings 2"/>
              <a:buNone/>
              <a:defRPr/>
            </a:pPr>
            <a:r>
              <a:rPr lang="en-US" dirty="0" smtClean="0"/>
              <a:t>11/05/2016</a:t>
            </a:r>
            <a:endParaRPr lang="en-US" dirty="0"/>
          </a:p>
          <a:p>
            <a:pPr eaLnBrk="1" fontAlgn="auto" hangingPunct="1">
              <a:spcAft>
                <a:spcPts val="0"/>
              </a:spcAft>
              <a:buFont typeface="Wingdings 2"/>
              <a:buNone/>
              <a:defRPr/>
            </a:pPr>
            <a:endParaRPr lang="en-US" dirty="0"/>
          </a:p>
        </p:txBody>
      </p:sp>
      <p:sp>
        <p:nvSpPr>
          <p:cNvPr id="14338" name="Title 1"/>
          <p:cNvSpPr>
            <a:spLocks noGrp="1"/>
          </p:cNvSpPr>
          <p:nvPr>
            <p:ph type="ctrTitle"/>
          </p:nvPr>
        </p:nvSpPr>
        <p:spPr/>
        <p:txBody>
          <a:bodyPr/>
          <a:lstStyle/>
          <a:p>
            <a:pPr eaLnBrk="1" hangingPunct="1"/>
            <a:r>
              <a:rPr lang="en-US" dirty="0" smtClean="0"/>
              <a:t>Neuro Alignment: A Monoamine Treatment Approach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Symptom Pattern</a:t>
            </a:r>
            <a:endParaRPr lang="en-US" dirty="0">
              <a:solidFill>
                <a:schemeClr val="tx1">
                  <a:lumMod val="95000"/>
                  <a:lumOff val="5000"/>
                </a:schemeClr>
              </a:solidFill>
            </a:endParaRPr>
          </a:p>
        </p:txBody>
      </p:sp>
      <p:sp>
        <p:nvSpPr>
          <p:cNvPr id="3" name="Content Placeholder 2"/>
          <p:cNvSpPr>
            <a:spLocks noGrp="1"/>
          </p:cNvSpPr>
          <p:nvPr>
            <p:ph sz="quarter" idx="1"/>
          </p:nvPr>
        </p:nvSpPr>
        <p:spPr/>
        <p:txBody>
          <a:bodyPr/>
          <a:lstStyle/>
          <a:p>
            <a:pPr marL="0" indent="0">
              <a:buNone/>
            </a:pPr>
            <a:endParaRPr lang="en-US" dirty="0"/>
          </a:p>
          <a:p>
            <a:pPr marL="0" indent="0">
              <a:buNone/>
            </a:pPr>
            <a:endParaRPr lang="en-US" dirty="0" smtClean="0"/>
          </a:p>
          <a:p>
            <a:pPr marL="0" indent="0">
              <a:buNone/>
            </a:pPr>
            <a:r>
              <a:rPr lang="en-US" dirty="0" smtClean="0"/>
              <a:t>	</a:t>
            </a:r>
          </a:p>
          <a:p>
            <a:pPr marL="0" indent="0" algn="ctr">
              <a:buNone/>
            </a:pPr>
            <a:r>
              <a:rPr lang="en-US" b="1" dirty="0" smtClean="0"/>
              <a:t>* * * *</a:t>
            </a:r>
          </a:p>
          <a:p>
            <a:pPr marL="0" indent="0" algn="ctr">
              <a:buNone/>
            </a:pPr>
            <a:r>
              <a:rPr lang="en-US" b="1" dirty="0" smtClean="0"/>
              <a:t>* * * *</a:t>
            </a:r>
          </a:p>
          <a:p>
            <a:pPr marL="0" indent="0" algn="ctr">
              <a:buNone/>
            </a:pPr>
            <a:r>
              <a:rPr lang="en-US" b="1" dirty="0" smtClean="0"/>
              <a:t>* * * *</a:t>
            </a:r>
          </a:p>
        </p:txBody>
      </p:sp>
    </p:spTree>
    <p:extLst>
      <p:ext uri="{BB962C8B-B14F-4D97-AF65-F5344CB8AC3E}">
        <p14:creationId xmlns:p14="http://schemas.microsoft.com/office/powerpoint/2010/main" val="4018862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Symptom Pattern</a:t>
            </a:r>
            <a:endParaRPr lang="en-US" dirty="0">
              <a:solidFill>
                <a:schemeClr val="tx1">
                  <a:lumMod val="95000"/>
                  <a:lumOff val="5000"/>
                </a:schemeClr>
              </a:solidFill>
            </a:endParaRPr>
          </a:p>
        </p:txBody>
      </p:sp>
      <p:sp>
        <p:nvSpPr>
          <p:cNvPr id="3" name="Content Placeholder 2"/>
          <p:cNvSpPr>
            <a:spLocks noGrp="1"/>
          </p:cNvSpPr>
          <p:nvPr>
            <p:ph sz="quarter" idx="1"/>
          </p:nvPr>
        </p:nvSpPr>
        <p:spPr>
          <a:xfrm>
            <a:off x="3886200" y="3048000"/>
            <a:ext cx="1447800" cy="1447800"/>
          </a:xfrm>
          <a:solidFill>
            <a:srgbClr val="0070C0">
              <a:alpha val="50000"/>
            </a:srgbClr>
          </a:solidFill>
          <a:ln>
            <a:solidFill>
              <a:schemeClr val="tx1">
                <a:lumMod val="95000"/>
                <a:lumOff val="5000"/>
              </a:schemeClr>
            </a:solidFill>
          </a:ln>
        </p:spPr>
        <p:txBody>
          <a:bodyPr/>
          <a:lstStyle/>
          <a:p>
            <a:pPr marL="0" indent="0" algn="ctr">
              <a:buNone/>
            </a:pPr>
            <a:r>
              <a:rPr lang="en-US" b="1" dirty="0" smtClean="0"/>
              <a:t>* * * *</a:t>
            </a:r>
          </a:p>
          <a:p>
            <a:pPr marL="0" indent="0" algn="ctr">
              <a:buNone/>
            </a:pPr>
            <a:r>
              <a:rPr lang="en-US" b="1" dirty="0" smtClean="0"/>
              <a:t>* * * *</a:t>
            </a:r>
          </a:p>
          <a:p>
            <a:pPr marL="0" indent="0" algn="ctr">
              <a:buNone/>
            </a:pPr>
            <a:r>
              <a:rPr lang="en-US" b="1" dirty="0" smtClean="0"/>
              <a:t>* * * *</a:t>
            </a:r>
          </a:p>
        </p:txBody>
      </p:sp>
    </p:spTree>
    <p:extLst>
      <p:ext uri="{BB962C8B-B14F-4D97-AF65-F5344CB8AC3E}">
        <p14:creationId xmlns:p14="http://schemas.microsoft.com/office/powerpoint/2010/main" val="1102488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Symptom Pattern</a:t>
            </a:r>
            <a:endParaRPr lang="en-US" dirty="0">
              <a:solidFill>
                <a:schemeClr val="tx1">
                  <a:lumMod val="95000"/>
                  <a:lumOff val="5000"/>
                </a:schemeClr>
              </a:solidFill>
            </a:endParaRPr>
          </a:p>
        </p:txBody>
      </p:sp>
      <p:sp>
        <p:nvSpPr>
          <p:cNvPr id="3" name="Content Placeholder 2"/>
          <p:cNvSpPr>
            <a:spLocks noGrp="1"/>
          </p:cNvSpPr>
          <p:nvPr>
            <p:ph sz="quarter" idx="1"/>
          </p:nvPr>
        </p:nvSpPr>
        <p:spPr>
          <a:xfrm>
            <a:off x="3924300" y="3048000"/>
            <a:ext cx="1447800" cy="1447800"/>
          </a:xfrm>
          <a:solidFill>
            <a:srgbClr val="0070C0">
              <a:alpha val="50000"/>
            </a:srgbClr>
          </a:solidFill>
          <a:ln>
            <a:solidFill>
              <a:schemeClr val="tx1">
                <a:lumMod val="95000"/>
                <a:lumOff val="5000"/>
              </a:schemeClr>
            </a:solidFill>
          </a:ln>
        </p:spPr>
        <p:txBody>
          <a:bodyPr/>
          <a:lstStyle/>
          <a:p>
            <a:pPr marL="0" indent="0" algn="ctr">
              <a:buNone/>
            </a:pPr>
            <a:r>
              <a:rPr lang="en-US" b="1" dirty="0" smtClean="0"/>
              <a:t>* * * *</a:t>
            </a:r>
          </a:p>
          <a:p>
            <a:pPr marL="0" indent="0" algn="ctr">
              <a:buNone/>
            </a:pPr>
            <a:r>
              <a:rPr lang="en-US" b="1" dirty="0" smtClean="0"/>
              <a:t>* * * *</a:t>
            </a:r>
          </a:p>
          <a:p>
            <a:pPr marL="0" indent="0" algn="ctr">
              <a:buNone/>
            </a:pPr>
            <a:r>
              <a:rPr lang="en-US" b="1" dirty="0" smtClean="0"/>
              <a:t>* * * *</a:t>
            </a:r>
          </a:p>
        </p:txBody>
      </p:sp>
      <p:sp>
        <p:nvSpPr>
          <p:cNvPr id="5" name="TextBox 4"/>
          <p:cNvSpPr txBox="1"/>
          <p:nvPr/>
        </p:nvSpPr>
        <p:spPr>
          <a:xfrm>
            <a:off x="1524000" y="4636532"/>
            <a:ext cx="6248400" cy="369332"/>
          </a:xfrm>
          <a:prstGeom prst="rect">
            <a:avLst/>
          </a:prstGeom>
          <a:noFill/>
        </p:spPr>
        <p:txBody>
          <a:bodyPr wrap="square" rtlCol="0">
            <a:spAutoFit/>
          </a:bodyPr>
          <a:lstStyle/>
          <a:p>
            <a:pPr algn="ctr"/>
            <a:r>
              <a:rPr lang="en-US" dirty="0" smtClean="0"/>
              <a:t>Major Depressive Disorder </a:t>
            </a:r>
            <a:endParaRPr lang="en-US" dirty="0"/>
          </a:p>
        </p:txBody>
      </p:sp>
    </p:spTree>
    <p:extLst>
      <p:ext uri="{BB962C8B-B14F-4D97-AF65-F5344CB8AC3E}">
        <p14:creationId xmlns:p14="http://schemas.microsoft.com/office/powerpoint/2010/main" val="3644535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Symptom Pattern</a:t>
            </a:r>
            <a:endParaRPr lang="en-US" dirty="0">
              <a:solidFill>
                <a:schemeClr val="tx1">
                  <a:lumMod val="95000"/>
                  <a:lumOff val="5000"/>
                </a:schemeClr>
              </a:solidFill>
            </a:endParaRPr>
          </a:p>
        </p:txBody>
      </p:sp>
      <p:sp>
        <p:nvSpPr>
          <p:cNvPr id="3" name="Content Placeholder 2"/>
          <p:cNvSpPr>
            <a:spLocks noGrp="1"/>
          </p:cNvSpPr>
          <p:nvPr>
            <p:ph sz="quarter" idx="1"/>
          </p:nvPr>
        </p:nvSpPr>
        <p:spPr>
          <a:xfrm>
            <a:off x="3762830" y="2057400"/>
            <a:ext cx="1752600" cy="3429000"/>
          </a:xfrm>
        </p:spPr>
        <p:txBody>
          <a:bodyPr/>
          <a:lstStyle/>
          <a:p>
            <a:pPr marL="0" indent="0">
              <a:buNone/>
            </a:pPr>
            <a:r>
              <a:rPr lang="en-US" dirty="0"/>
              <a:t> </a:t>
            </a:r>
            <a:r>
              <a:rPr lang="en-US" dirty="0" smtClean="0"/>
              <a:t> * * * * *</a:t>
            </a:r>
          </a:p>
          <a:p>
            <a:pPr marL="0" indent="0">
              <a:buNone/>
            </a:pPr>
            <a:r>
              <a:rPr lang="en-US" dirty="0"/>
              <a:t> </a:t>
            </a:r>
            <a:r>
              <a:rPr lang="en-US" dirty="0" smtClean="0"/>
              <a:t>    * * *</a:t>
            </a:r>
          </a:p>
          <a:p>
            <a:pPr marL="0" indent="0">
              <a:buNone/>
            </a:pPr>
            <a:r>
              <a:rPr lang="en-US" dirty="0"/>
              <a:t> </a:t>
            </a:r>
            <a:r>
              <a:rPr lang="en-US" dirty="0" smtClean="0"/>
              <a:t>       *</a:t>
            </a:r>
          </a:p>
          <a:p>
            <a:pPr marL="0" indent="0">
              <a:buNone/>
            </a:pPr>
            <a:endParaRPr lang="en-US" dirty="0" smtClean="0"/>
          </a:p>
          <a:p>
            <a:pPr marL="0" indent="0">
              <a:buNone/>
            </a:pPr>
            <a:r>
              <a:rPr lang="en-US" dirty="0" smtClean="0"/>
              <a:t>        *</a:t>
            </a:r>
          </a:p>
          <a:p>
            <a:pPr marL="0" indent="0">
              <a:buNone/>
            </a:pPr>
            <a:r>
              <a:rPr lang="en-US" dirty="0"/>
              <a:t> </a:t>
            </a:r>
            <a:r>
              <a:rPr lang="en-US" dirty="0" smtClean="0"/>
              <a:t>    * * *</a:t>
            </a:r>
          </a:p>
          <a:p>
            <a:pPr marL="0" indent="0">
              <a:buNone/>
            </a:pPr>
            <a:r>
              <a:rPr lang="en-US" dirty="0"/>
              <a:t> </a:t>
            </a:r>
            <a:r>
              <a:rPr lang="en-US" dirty="0" smtClean="0"/>
              <a:t> * * * * *</a:t>
            </a:r>
          </a:p>
        </p:txBody>
      </p:sp>
    </p:spTree>
    <p:extLst>
      <p:ext uri="{BB962C8B-B14F-4D97-AF65-F5344CB8AC3E}">
        <p14:creationId xmlns:p14="http://schemas.microsoft.com/office/powerpoint/2010/main" val="1964178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Symptom Pattern</a:t>
            </a:r>
            <a:endParaRPr lang="en-US" dirty="0">
              <a:solidFill>
                <a:schemeClr val="tx1">
                  <a:lumMod val="95000"/>
                  <a:lumOff val="5000"/>
                </a:schemeClr>
              </a:solidFill>
            </a:endParaRPr>
          </a:p>
        </p:txBody>
      </p:sp>
      <p:sp>
        <p:nvSpPr>
          <p:cNvPr id="4" name="Flowchart: Collate 3"/>
          <p:cNvSpPr/>
          <p:nvPr/>
        </p:nvSpPr>
        <p:spPr>
          <a:xfrm>
            <a:off x="3717472" y="2057400"/>
            <a:ext cx="1752600" cy="3429000"/>
          </a:xfrm>
          <a:prstGeom prst="flowChartCol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Content Placeholder 2"/>
          <p:cNvSpPr>
            <a:spLocks noGrp="1"/>
          </p:cNvSpPr>
          <p:nvPr>
            <p:ph sz="quarter" idx="1"/>
          </p:nvPr>
        </p:nvSpPr>
        <p:spPr>
          <a:xfrm>
            <a:off x="3762830" y="2057400"/>
            <a:ext cx="1752600" cy="3429000"/>
          </a:xfrm>
        </p:spPr>
        <p:txBody>
          <a:bodyPr/>
          <a:lstStyle/>
          <a:p>
            <a:pPr marL="0" indent="0">
              <a:buNone/>
            </a:pPr>
            <a:r>
              <a:rPr lang="en-US" dirty="0"/>
              <a:t> </a:t>
            </a:r>
            <a:r>
              <a:rPr lang="en-US" dirty="0" smtClean="0"/>
              <a:t> * * * * *</a:t>
            </a:r>
          </a:p>
          <a:p>
            <a:pPr marL="0" indent="0">
              <a:buNone/>
            </a:pPr>
            <a:r>
              <a:rPr lang="en-US" dirty="0"/>
              <a:t> </a:t>
            </a:r>
            <a:r>
              <a:rPr lang="en-US" dirty="0" smtClean="0"/>
              <a:t>    * * *</a:t>
            </a:r>
          </a:p>
          <a:p>
            <a:pPr marL="0" indent="0">
              <a:buNone/>
            </a:pPr>
            <a:r>
              <a:rPr lang="en-US" dirty="0"/>
              <a:t> </a:t>
            </a:r>
            <a:r>
              <a:rPr lang="en-US" dirty="0" smtClean="0"/>
              <a:t>       *</a:t>
            </a:r>
          </a:p>
          <a:p>
            <a:pPr marL="0" indent="0">
              <a:buNone/>
            </a:pPr>
            <a:endParaRPr lang="en-US" dirty="0"/>
          </a:p>
          <a:p>
            <a:pPr marL="0" indent="0">
              <a:buNone/>
            </a:pPr>
            <a:r>
              <a:rPr lang="en-US" dirty="0" smtClean="0"/>
              <a:t>        *</a:t>
            </a:r>
          </a:p>
          <a:p>
            <a:pPr marL="0" indent="0">
              <a:buNone/>
            </a:pPr>
            <a:r>
              <a:rPr lang="en-US" dirty="0"/>
              <a:t> </a:t>
            </a:r>
            <a:r>
              <a:rPr lang="en-US" dirty="0" smtClean="0"/>
              <a:t>    * * *</a:t>
            </a:r>
          </a:p>
          <a:p>
            <a:pPr marL="0" indent="0">
              <a:buNone/>
            </a:pPr>
            <a:r>
              <a:rPr lang="en-US" dirty="0"/>
              <a:t> </a:t>
            </a:r>
            <a:r>
              <a:rPr lang="en-US" dirty="0" smtClean="0"/>
              <a:t> * * * * *</a:t>
            </a:r>
          </a:p>
        </p:txBody>
      </p:sp>
    </p:spTree>
    <p:extLst>
      <p:ext uri="{BB962C8B-B14F-4D97-AF65-F5344CB8AC3E}">
        <p14:creationId xmlns:p14="http://schemas.microsoft.com/office/powerpoint/2010/main" val="14473909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Symptom Pattern</a:t>
            </a:r>
            <a:endParaRPr lang="en-US" dirty="0">
              <a:solidFill>
                <a:schemeClr val="tx1">
                  <a:lumMod val="95000"/>
                  <a:lumOff val="5000"/>
                </a:schemeClr>
              </a:solidFill>
            </a:endParaRPr>
          </a:p>
        </p:txBody>
      </p:sp>
      <p:sp>
        <p:nvSpPr>
          <p:cNvPr id="4" name="Flowchart: Collate 3"/>
          <p:cNvSpPr/>
          <p:nvPr/>
        </p:nvSpPr>
        <p:spPr>
          <a:xfrm>
            <a:off x="3717472" y="2057400"/>
            <a:ext cx="1752600" cy="3429000"/>
          </a:xfrm>
          <a:prstGeom prst="flowChartCol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Content Placeholder 2"/>
          <p:cNvSpPr>
            <a:spLocks noGrp="1"/>
          </p:cNvSpPr>
          <p:nvPr>
            <p:ph sz="quarter" idx="1"/>
          </p:nvPr>
        </p:nvSpPr>
        <p:spPr>
          <a:xfrm>
            <a:off x="3762830" y="2057400"/>
            <a:ext cx="1752600" cy="3429000"/>
          </a:xfrm>
        </p:spPr>
        <p:txBody>
          <a:bodyPr/>
          <a:lstStyle/>
          <a:p>
            <a:pPr marL="0" indent="0">
              <a:buNone/>
            </a:pPr>
            <a:r>
              <a:rPr lang="en-US" dirty="0"/>
              <a:t> </a:t>
            </a:r>
            <a:r>
              <a:rPr lang="en-US" dirty="0" smtClean="0"/>
              <a:t> * * * * *</a:t>
            </a:r>
          </a:p>
          <a:p>
            <a:pPr marL="0" indent="0">
              <a:buNone/>
            </a:pPr>
            <a:r>
              <a:rPr lang="en-US" dirty="0"/>
              <a:t> </a:t>
            </a:r>
            <a:r>
              <a:rPr lang="en-US" dirty="0" smtClean="0"/>
              <a:t>    * * *</a:t>
            </a:r>
          </a:p>
          <a:p>
            <a:pPr marL="0" indent="0">
              <a:buNone/>
            </a:pPr>
            <a:r>
              <a:rPr lang="en-US" dirty="0"/>
              <a:t> </a:t>
            </a:r>
            <a:r>
              <a:rPr lang="en-US" dirty="0" smtClean="0"/>
              <a:t>       *</a:t>
            </a:r>
          </a:p>
          <a:p>
            <a:pPr marL="0" indent="0">
              <a:buNone/>
            </a:pPr>
            <a:endParaRPr lang="en-US" dirty="0"/>
          </a:p>
          <a:p>
            <a:pPr marL="0" indent="0">
              <a:buNone/>
            </a:pPr>
            <a:r>
              <a:rPr lang="en-US" dirty="0" smtClean="0"/>
              <a:t>        *</a:t>
            </a:r>
          </a:p>
          <a:p>
            <a:pPr marL="0" indent="0">
              <a:buNone/>
            </a:pPr>
            <a:r>
              <a:rPr lang="en-US" dirty="0"/>
              <a:t> </a:t>
            </a:r>
            <a:r>
              <a:rPr lang="en-US" dirty="0" smtClean="0"/>
              <a:t>    * * *</a:t>
            </a:r>
          </a:p>
          <a:p>
            <a:pPr marL="0" indent="0">
              <a:buNone/>
            </a:pPr>
            <a:r>
              <a:rPr lang="en-US" dirty="0"/>
              <a:t> </a:t>
            </a:r>
            <a:r>
              <a:rPr lang="en-US" dirty="0" smtClean="0"/>
              <a:t> * * * * *</a:t>
            </a:r>
          </a:p>
        </p:txBody>
      </p:sp>
      <p:sp>
        <p:nvSpPr>
          <p:cNvPr id="5" name="TextBox 4"/>
          <p:cNvSpPr txBox="1"/>
          <p:nvPr/>
        </p:nvSpPr>
        <p:spPr>
          <a:xfrm>
            <a:off x="2041072" y="5681561"/>
            <a:ext cx="5105400" cy="369332"/>
          </a:xfrm>
          <a:prstGeom prst="rect">
            <a:avLst/>
          </a:prstGeom>
          <a:noFill/>
        </p:spPr>
        <p:txBody>
          <a:bodyPr wrap="square" rtlCol="0">
            <a:spAutoFit/>
          </a:bodyPr>
          <a:lstStyle/>
          <a:p>
            <a:pPr algn="ctr"/>
            <a:r>
              <a:rPr lang="en-US" dirty="0" smtClean="0"/>
              <a:t>Bipolar Disorder </a:t>
            </a:r>
            <a:endParaRPr lang="en-US" dirty="0"/>
          </a:p>
        </p:txBody>
      </p:sp>
    </p:spTree>
    <p:extLst>
      <p:ext uri="{BB962C8B-B14F-4D97-AF65-F5344CB8AC3E}">
        <p14:creationId xmlns:p14="http://schemas.microsoft.com/office/powerpoint/2010/main" val="16545344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Symptom Pattern</a:t>
            </a:r>
            <a:endParaRPr lang="en-US" dirty="0">
              <a:solidFill>
                <a:schemeClr val="tx1">
                  <a:lumMod val="95000"/>
                  <a:lumOff val="5000"/>
                </a:schemeClr>
              </a:solidFill>
            </a:endParaRPr>
          </a:p>
        </p:txBody>
      </p:sp>
      <p:sp>
        <p:nvSpPr>
          <p:cNvPr id="3" name="Content Placeholder 2"/>
          <p:cNvSpPr>
            <a:spLocks noGrp="1"/>
          </p:cNvSpPr>
          <p:nvPr>
            <p:ph sz="quarter" idx="1"/>
          </p:nvPr>
        </p:nvSpPr>
        <p:spPr>
          <a:xfrm>
            <a:off x="2667000" y="2177143"/>
            <a:ext cx="3429000" cy="3628571"/>
          </a:xfrm>
        </p:spPr>
        <p:txBody>
          <a:bodyPr/>
          <a:lstStyle/>
          <a:p>
            <a:pPr marL="0" indent="0">
              <a:buNone/>
            </a:pPr>
            <a:r>
              <a:rPr lang="en-US" dirty="0" smtClean="0"/>
              <a:t>                    *</a:t>
            </a:r>
          </a:p>
          <a:p>
            <a:pPr marL="0" indent="0">
              <a:buNone/>
            </a:pPr>
            <a:r>
              <a:rPr lang="en-US" dirty="0"/>
              <a:t>	</a:t>
            </a:r>
            <a:r>
              <a:rPr lang="en-US" dirty="0" smtClean="0"/>
              <a:t>         *</a:t>
            </a:r>
          </a:p>
          <a:p>
            <a:pPr marL="0" indent="0">
              <a:buNone/>
            </a:pPr>
            <a:r>
              <a:rPr lang="en-US" dirty="0"/>
              <a:t>	</a:t>
            </a:r>
            <a:r>
              <a:rPr lang="en-US" dirty="0" smtClean="0"/>
              <a:t> *             *</a:t>
            </a:r>
          </a:p>
          <a:p>
            <a:pPr marL="0" indent="0">
              <a:buNone/>
            </a:pPr>
            <a:r>
              <a:rPr lang="en-US" dirty="0"/>
              <a:t> </a:t>
            </a:r>
            <a:r>
              <a:rPr lang="en-US" dirty="0" smtClean="0"/>
              <a:t>  *               *              *</a:t>
            </a:r>
          </a:p>
          <a:p>
            <a:pPr marL="0" indent="0">
              <a:buNone/>
            </a:pPr>
            <a:r>
              <a:rPr lang="en-US" dirty="0"/>
              <a:t>	 </a:t>
            </a:r>
            <a:r>
              <a:rPr lang="en-US" dirty="0" smtClean="0"/>
              <a:t>*             *</a:t>
            </a:r>
          </a:p>
          <a:p>
            <a:pPr marL="0" indent="0">
              <a:buNone/>
            </a:pPr>
            <a:r>
              <a:rPr lang="en-US" dirty="0"/>
              <a:t>	</a:t>
            </a:r>
            <a:r>
              <a:rPr lang="en-US" dirty="0" smtClean="0"/>
              <a:t>         *</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2893485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Quad Arrow Callout 3"/>
          <p:cNvSpPr/>
          <p:nvPr/>
        </p:nvSpPr>
        <p:spPr>
          <a:xfrm>
            <a:off x="2670629" y="2119086"/>
            <a:ext cx="3581400" cy="3505200"/>
          </a:xfrm>
          <a:prstGeom prst="quadArrowCallout">
            <a:avLst/>
          </a:prstGeom>
          <a:solidFill>
            <a:srgbClr val="FF0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solidFill>
                  <a:schemeClr val="tx1">
                    <a:lumMod val="95000"/>
                    <a:lumOff val="5000"/>
                  </a:schemeClr>
                </a:solidFill>
              </a:rPr>
              <a:t>Symptom Pattern</a:t>
            </a:r>
            <a:endParaRPr lang="en-US" dirty="0">
              <a:solidFill>
                <a:schemeClr val="tx1">
                  <a:lumMod val="95000"/>
                  <a:lumOff val="5000"/>
                </a:schemeClr>
              </a:solidFill>
            </a:endParaRPr>
          </a:p>
        </p:txBody>
      </p:sp>
      <p:sp>
        <p:nvSpPr>
          <p:cNvPr id="3" name="Content Placeholder 2"/>
          <p:cNvSpPr>
            <a:spLocks noGrp="1"/>
          </p:cNvSpPr>
          <p:nvPr>
            <p:ph sz="quarter" idx="1"/>
          </p:nvPr>
        </p:nvSpPr>
        <p:spPr>
          <a:xfrm>
            <a:off x="2667000" y="2177143"/>
            <a:ext cx="3429000" cy="3628571"/>
          </a:xfrm>
        </p:spPr>
        <p:txBody>
          <a:bodyPr/>
          <a:lstStyle/>
          <a:p>
            <a:pPr marL="0" indent="0">
              <a:buNone/>
            </a:pPr>
            <a:r>
              <a:rPr lang="en-US" dirty="0" smtClean="0"/>
              <a:t>                    *</a:t>
            </a:r>
          </a:p>
          <a:p>
            <a:pPr marL="0" indent="0">
              <a:buNone/>
            </a:pPr>
            <a:r>
              <a:rPr lang="en-US" dirty="0"/>
              <a:t>	</a:t>
            </a:r>
            <a:r>
              <a:rPr lang="en-US" dirty="0" smtClean="0"/>
              <a:t>         *</a:t>
            </a:r>
          </a:p>
          <a:p>
            <a:pPr marL="0" indent="0">
              <a:buNone/>
            </a:pPr>
            <a:r>
              <a:rPr lang="en-US" dirty="0"/>
              <a:t>	</a:t>
            </a:r>
            <a:r>
              <a:rPr lang="en-US" dirty="0" smtClean="0"/>
              <a:t> *             *</a:t>
            </a:r>
          </a:p>
          <a:p>
            <a:pPr marL="0" indent="0">
              <a:buNone/>
            </a:pPr>
            <a:r>
              <a:rPr lang="en-US" dirty="0"/>
              <a:t> </a:t>
            </a:r>
            <a:r>
              <a:rPr lang="en-US" dirty="0" smtClean="0"/>
              <a:t>  *               *              *</a:t>
            </a:r>
          </a:p>
          <a:p>
            <a:pPr marL="0" indent="0">
              <a:buNone/>
            </a:pPr>
            <a:r>
              <a:rPr lang="en-US" dirty="0"/>
              <a:t>	 </a:t>
            </a:r>
            <a:r>
              <a:rPr lang="en-US" dirty="0" smtClean="0"/>
              <a:t>*             *</a:t>
            </a:r>
          </a:p>
          <a:p>
            <a:pPr marL="0" indent="0">
              <a:buNone/>
            </a:pPr>
            <a:r>
              <a:rPr lang="en-US" dirty="0"/>
              <a:t>	</a:t>
            </a:r>
            <a:r>
              <a:rPr lang="en-US" dirty="0" smtClean="0"/>
              <a:t>         *</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2487018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Quad Arrow Callout 3"/>
          <p:cNvSpPr/>
          <p:nvPr/>
        </p:nvSpPr>
        <p:spPr>
          <a:xfrm>
            <a:off x="2670629" y="2119086"/>
            <a:ext cx="3581400" cy="3505200"/>
          </a:xfrm>
          <a:prstGeom prst="quadArrowCallout">
            <a:avLst/>
          </a:prstGeom>
          <a:solidFill>
            <a:srgbClr val="FF0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solidFill>
                  <a:schemeClr val="tx1">
                    <a:lumMod val="95000"/>
                    <a:lumOff val="5000"/>
                  </a:schemeClr>
                </a:solidFill>
              </a:rPr>
              <a:t>Symptom Pattern</a:t>
            </a:r>
            <a:endParaRPr lang="en-US" dirty="0">
              <a:solidFill>
                <a:schemeClr val="tx1">
                  <a:lumMod val="95000"/>
                  <a:lumOff val="5000"/>
                </a:schemeClr>
              </a:solidFill>
            </a:endParaRPr>
          </a:p>
        </p:txBody>
      </p:sp>
      <p:sp>
        <p:nvSpPr>
          <p:cNvPr id="3" name="Content Placeholder 2"/>
          <p:cNvSpPr>
            <a:spLocks noGrp="1"/>
          </p:cNvSpPr>
          <p:nvPr>
            <p:ph sz="quarter" idx="1"/>
          </p:nvPr>
        </p:nvSpPr>
        <p:spPr>
          <a:xfrm>
            <a:off x="2667000" y="2177143"/>
            <a:ext cx="3429000" cy="3628571"/>
          </a:xfrm>
        </p:spPr>
        <p:txBody>
          <a:bodyPr/>
          <a:lstStyle/>
          <a:p>
            <a:pPr marL="0" indent="0">
              <a:buNone/>
            </a:pPr>
            <a:r>
              <a:rPr lang="en-US" dirty="0" smtClean="0"/>
              <a:t>                    *</a:t>
            </a:r>
          </a:p>
          <a:p>
            <a:pPr marL="0" indent="0">
              <a:buNone/>
            </a:pPr>
            <a:r>
              <a:rPr lang="en-US" dirty="0"/>
              <a:t>	</a:t>
            </a:r>
            <a:r>
              <a:rPr lang="en-US" dirty="0" smtClean="0"/>
              <a:t>         *</a:t>
            </a:r>
          </a:p>
          <a:p>
            <a:pPr marL="0" indent="0">
              <a:buNone/>
            </a:pPr>
            <a:r>
              <a:rPr lang="en-US" dirty="0"/>
              <a:t>	</a:t>
            </a:r>
            <a:r>
              <a:rPr lang="en-US" dirty="0" smtClean="0"/>
              <a:t> *             *</a:t>
            </a:r>
          </a:p>
          <a:p>
            <a:pPr marL="0" indent="0">
              <a:buNone/>
            </a:pPr>
            <a:r>
              <a:rPr lang="en-US" dirty="0"/>
              <a:t> </a:t>
            </a:r>
            <a:r>
              <a:rPr lang="en-US" dirty="0" smtClean="0"/>
              <a:t>  *               *              *</a:t>
            </a:r>
          </a:p>
          <a:p>
            <a:pPr marL="0" indent="0">
              <a:buNone/>
            </a:pPr>
            <a:r>
              <a:rPr lang="en-US" dirty="0"/>
              <a:t>	 </a:t>
            </a:r>
            <a:r>
              <a:rPr lang="en-US" dirty="0" smtClean="0"/>
              <a:t>*             *</a:t>
            </a:r>
          </a:p>
          <a:p>
            <a:pPr marL="0" indent="0">
              <a:buNone/>
            </a:pPr>
            <a:r>
              <a:rPr lang="en-US" dirty="0"/>
              <a:t>	</a:t>
            </a:r>
            <a:r>
              <a:rPr lang="en-US" dirty="0" smtClean="0"/>
              <a:t>         *</a:t>
            </a:r>
          </a:p>
          <a:p>
            <a:pPr marL="0" indent="0">
              <a:buNone/>
            </a:pPr>
            <a:r>
              <a:rPr lang="en-US" dirty="0"/>
              <a:t>	 </a:t>
            </a:r>
            <a:r>
              <a:rPr lang="en-US" dirty="0" smtClean="0"/>
              <a:t>        *</a:t>
            </a:r>
            <a:endParaRPr lang="en-US" dirty="0"/>
          </a:p>
        </p:txBody>
      </p:sp>
      <p:sp>
        <p:nvSpPr>
          <p:cNvPr id="5" name="TextBox 4"/>
          <p:cNvSpPr txBox="1"/>
          <p:nvPr/>
        </p:nvSpPr>
        <p:spPr>
          <a:xfrm>
            <a:off x="1676400" y="5793655"/>
            <a:ext cx="5715000" cy="369332"/>
          </a:xfrm>
          <a:prstGeom prst="rect">
            <a:avLst/>
          </a:prstGeom>
          <a:noFill/>
        </p:spPr>
        <p:txBody>
          <a:bodyPr wrap="square" rtlCol="0">
            <a:spAutoFit/>
          </a:bodyPr>
          <a:lstStyle/>
          <a:p>
            <a:pPr algn="ctr"/>
            <a:r>
              <a:rPr lang="en-US" b="1" dirty="0" smtClean="0"/>
              <a:t>Attention Deficit Hyperactivity Disorder</a:t>
            </a:r>
            <a:endParaRPr lang="en-US" b="1" dirty="0"/>
          </a:p>
        </p:txBody>
      </p:sp>
    </p:spTree>
    <p:extLst>
      <p:ext uri="{BB962C8B-B14F-4D97-AF65-F5344CB8AC3E}">
        <p14:creationId xmlns:p14="http://schemas.microsoft.com/office/powerpoint/2010/main" val="3219684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Symptom Patterns </a:t>
            </a:r>
            <a:endParaRPr lang="en-US" dirty="0">
              <a:solidFill>
                <a:schemeClr val="tx1">
                  <a:lumMod val="95000"/>
                  <a:lumOff val="5000"/>
                </a:schemeClr>
              </a:solidFill>
            </a:endParaRPr>
          </a:p>
        </p:txBody>
      </p:sp>
      <p:sp>
        <p:nvSpPr>
          <p:cNvPr id="3" name="Content Placeholder 2"/>
          <p:cNvSpPr>
            <a:spLocks noGrp="1"/>
          </p:cNvSpPr>
          <p:nvPr>
            <p:ph sz="quarter" idx="1"/>
          </p:nvPr>
        </p:nvSpPr>
        <p:spPr>
          <a:xfrm>
            <a:off x="3733800" y="2133600"/>
            <a:ext cx="3733800" cy="3352800"/>
          </a:xfrm>
        </p:spPr>
        <p:txBody>
          <a:bodyPr/>
          <a:lstStyle/>
          <a:p>
            <a:pPr marL="0" indent="0">
              <a:buNone/>
            </a:pPr>
            <a:r>
              <a:rPr lang="en-US" dirty="0" smtClean="0"/>
              <a:t>*</a:t>
            </a:r>
          </a:p>
          <a:p>
            <a:pPr marL="0" indent="0">
              <a:buNone/>
            </a:pPr>
            <a:r>
              <a:rPr lang="en-US" dirty="0" smtClean="0"/>
              <a:t>*  </a:t>
            </a:r>
            <a:r>
              <a:rPr lang="en-US" dirty="0" smtClean="0">
                <a:solidFill>
                  <a:srgbClr val="FFC000"/>
                </a:solidFill>
              </a:rPr>
              <a:t>*</a:t>
            </a:r>
          </a:p>
          <a:p>
            <a:pPr marL="0" indent="0">
              <a:buNone/>
            </a:pPr>
            <a:r>
              <a:rPr lang="en-US" dirty="0" smtClean="0"/>
              <a:t>*  </a:t>
            </a:r>
            <a:r>
              <a:rPr lang="en-US" dirty="0" smtClean="0">
                <a:solidFill>
                  <a:srgbClr val="FFC000"/>
                </a:solidFill>
              </a:rPr>
              <a:t>*</a:t>
            </a:r>
            <a:r>
              <a:rPr lang="en-US" dirty="0" smtClean="0"/>
              <a:t>  </a:t>
            </a:r>
            <a:r>
              <a:rPr lang="en-US" dirty="0" smtClean="0">
                <a:solidFill>
                  <a:srgbClr val="00B050"/>
                </a:solidFill>
              </a:rPr>
              <a:t>*</a:t>
            </a:r>
          </a:p>
          <a:p>
            <a:pPr marL="0" indent="0">
              <a:buNone/>
            </a:pPr>
            <a:r>
              <a:rPr lang="en-US" dirty="0" smtClean="0"/>
              <a:t>*  </a:t>
            </a:r>
            <a:r>
              <a:rPr lang="en-US" dirty="0" smtClean="0">
                <a:solidFill>
                  <a:srgbClr val="FFC000"/>
                </a:solidFill>
              </a:rPr>
              <a:t>*</a:t>
            </a:r>
            <a:r>
              <a:rPr lang="en-US" dirty="0" smtClean="0"/>
              <a:t>  </a:t>
            </a:r>
            <a:r>
              <a:rPr lang="en-US" dirty="0" smtClean="0">
                <a:solidFill>
                  <a:srgbClr val="00B050"/>
                </a:solidFill>
              </a:rPr>
              <a:t>*</a:t>
            </a:r>
            <a:r>
              <a:rPr lang="en-US" dirty="0" smtClean="0"/>
              <a:t>  </a:t>
            </a:r>
            <a:r>
              <a:rPr lang="en-US" dirty="0" smtClean="0">
                <a:solidFill>
                  <a:srgbClr val="FF0000"/>
                </a:solidFill>
              </a:rPr>
              <a:t>*</a:t>
            </a:r>
          </a:p>
          <a:p>
            <a:pPr marL="0" indent="0">
              <a:buNone/>
            </a:pPr>
            <a:r>
              <a:rPr lang="en-US" dirty="0" smtClean="0"/>
              <a:t>*  </a:t>
            </a:r>
            <a:r>
              <a:rPr lang="en-US" dirty="0" smtClean="0">
                <a:solidFill>
                  <a:srgbClr val="FFC000"/>
                </a:solidFill>
              </a:rPr>
              <a:t>*</a:t>
            </a:r>
            <a:r>
              <a:rPr lang="en-US" dirty="0" smtClean="0"/>
              <a:t>  </a:t>
            </a:r>
            <a:r>
              <a:rPr lang="en-US" dirty="0" smtClean="0">
                <a:solidFill>
                  <a:srgbClr val="00B050"/>
                </a:solidFill>
              </a:rPr>
              <a:t>*</a:t>
            </a:r>
            <a:r>
              <a:rPr lang="en-US" dirty="0" smtClean="0"/>
              <a:t>  </a:t>
            </a:r>
            <a:r>
              <a:rPr lang="en-US" dirty="0" smtClean="0">
                <a:solidFill>
                  <a:srgbClr val="FF0000"/>
                </a:solidFill>
              </a:rPr>
              <a:t>*</a:t>
            </a:r>
            <a:r>
              <a:rPr lang="en-US" dirty="0" smtClean="0"/>
              <a:t>  </a:t>
            </a:r>
            <a:r>
              <a:rPr lang="en-US" dirty="0" smtClean="0">
                <a:solidFill>
                  <a:srgbClr val="00B0F0"/>
                </a:solidFill>
              </a:rPr>
              <a:t>*</a:t>
            </a:r>
            <a:r>
              <a:rPr lang="en-US" dirty="0" smtClean="0"/>
              <a:t> </a:t>
            </a:r>
          </a:p>
          <a:p>
            <a:pPr marL="0" indent="0">
              <a:buNone/>
            </a:pPr>
            <a:r>
              <a:rPr lang="en-US" dirty="0" smtClean="0"/>
              <a:t>*  </a:t>
            </a:r>
            <a:r>
              <a:rPr lang="en-US" dirty="0" smtClean="0">
                <a:solidFill>
                  <a:srgbClr val="FFC000"/>
                </a:solidFill>
              </a:rPr>
              <a:t>*</a:t>
            </a:r>
            <a:r>
              <a:rPr lang="en-US" dirty="0" smtClean="0"/>
              <a:t>  </a:t>
            </a:r>
            <a:r>
              <a:rPr lang="en-US" dirty="0" smtClean="0">
                <a:solidFill>
                  <a:srgbClr val="00B050"/>
                </a:solidFill>
              </a:rPr>
              <a:t>*</a:t>
            </a:r>
            <a:r>
              <a:rPr lang="en-US" dirty="0" smtClean="0"/>
              <a:t>  </a:t>
            </a:r>
            <a:r>
              <a:rPr lang="en-US" dirty="0" smtClean="0">
                <a:solidFill>
                  <a:srgbClr val="FF0000"/>
                </a:solidFill>
              </a:rPr>
              <a:t>*</a:t>
            </a:r>
            <a:r>
              <a:rPr lang="en-US" dirty="0" smtClean="0"/>
              <a:t>  </a:t>
            </a:r>
            <a:r>
              <a:rPr lang="en-US" dirty="0" smtClean="0">
                <a:solidFill>
                  <a:srgbClr val="00B0F0"/>
                </a:solidFill>
              </a:rPr>
              <a:t>*</a:t>
            </a:r>
            <a:r>
              <a:rPr lang="en-US" dirty="0" smtClean="0"/>
              <a:t>  </a:t>
            </a:r>
            <a:r>
              <a:rPr lang="en-US" dirty="0" smtClean="0">
                <a:solidFill>
                  <a:srgbClr val="7030A0"/>
                </a:solidFill>
              </a:rPr>
              <a:t>*</a:t>
            </a:r>
            <a:r>
              <a:rPr lang="en-US" dirty="0" smtClean="0"/>
              <a:t> </a:t>
            </a:r>
          </a:p>
          <a:p>
            <a:pPr marL="0" indent="0">
              <a:buNone/>
            </a:pPr>
            <a:r>
              <a:rPr lang="en-US" dirty="0" smtClean="0"/>
              <a:t>*  </a:t>
            </a:r>
            <a:r>
              <a:rPr lang="en-US" dirty="0" smtClean="0">
                <a:solidFill>
                  <a:srgbClr val="FFC000"/>
                </a:solidFill>
              </a:rPr>
              <a:t>*</a:t>
            </a:r>
            <a:r>
              <a:rPr lang="en-US" dirty="0" smtClean="0"/>
              <a:t>  </a:t>
            </a:r>
            <a:r>
              <a:rPr lang="en-US" dirty="0" smtClean="0">
                <a:solidFill>
                  <a:srgbClr val="00B050"/>
                </a:solidFill>
              </a:rPr>
              <a:t>*</a:t>
            </a:r>
            <a:r>
              <a:rPr lang="en-US" dirty="0" smtClean="0"/>
              <a:t>  </a:t>
            </a:r>
            <a:r>
              <a:rPr lang="en-US" dirty="0" smtClean="0">
                <a:solidFill>
                  <a:srgbClr val="FF0000"/>
                </a:solidFill>
              </a:rPr>
              <a:t>*</a:t>
            </a:r>
            <a:r>
              <a:rPr lang="en-US" dirty="0" smtClean="0"/>
              <a:t>  </a:t>
            </a:r>
            <a:r>
              <a:rPr lang="en-US" dirty="0" smtClean="0">
                <a:solidFill>
                  <a:srgbClr val="00B0F0"/>
                </a:solidFill>
              </a:rPr>
              <a:t>*</a:t>
            </a:r>
            <a:r>
              <a:rPr lang="en-US" dirty="0" smtClean="0"/>
              <a:t>  </a:t>
            </a:r>
            <a:r>
              <a:rPr lang="en-US" dirty="0" smtClean="0">
                <a:solidFill>
                  <a:srgbClr val="7030A0"/>
                </a:solidFill>
              </a:rPr>
              <a:t>*</a:t>
            </a:r>
            <a:r>
              <a:rPr lang="en-US" dirty="0" smtClean="0"/>
              <a:t>  </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109647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dirty="0" smtClean="0">
                <a:solidFill>
                  <a:srgbClr val="7B9899"/>
                </a:solidFill>
              </a:rPr>
              <a:t>Disclaimers</a:t>
            </a:r>
          </a:p>
        </p:txBody>
      </p:sp>
      <p:sp>
        <p:nvSpPr>
          <p:cNvPr id="3" name="Content Placeholder 2"/>
          <p:cNvSpPr>
            <a:spLocks noGrp="1"/>
          </p:cNvSpPr>
          <p:nvPr>
            <p:ph sz="quarter" idx="1"/>
          </p:nvPr>
        </p:nvSpPr>
        <p:spPr>
          <a:xfrm>
            <a:off x="301625" y="1527175"/>
            <a:ext cx="8504238" cy="4572000"/>
          </a:xfrm>
        </p:spPr>
        <p:txBody>
          <a:bodyPr>
            <a:normAutofit/>
          </a:bodyPr>
          <a:lstStyle/>
          <a:p>
            <a:pPr marL="0" indent="0" eaLnBrk="1" fontAlgn="auto" hangingPunct="1">
              <a:spcAft>
                <a:spcPts val="0"/>
              </a:spcAft>
              <a:buFont typeface="Wingdings 2"/>
              <a:buNone/>
              <a:defRPr/>
            </a:pPr>
            <a:endParaRPr lang="en-US" dirty="0"/>
          </a:p>
          <a:p>
            <a:pPr marL="0" indent="0" eaLnBrk="1" fontAlgn="auto" hangingPunct="1">
              <a:spcAft>
                <a:spcPts val="0"/>
              </a:spcAft>
              <a:buFont typeface="Wingdings 2"/>
              <a:buNone/>
              <a:defRPr/>
            </a:pPr>
            <a:endParaRPr lang="en-US" dirty="0" smtClean="0"/>
          </a:p>
          <a:p>
            <a:pPr marL="0" indent="0" eaLnBrk="1" fontAlgn="auto" hangingPunct="1">
              <a:spcAft>
                <a:spcPts val="0"/>
              </a:spcAft>
              <a:buFont typeface="Wingdings 2"/>
              <a:buNone/>
              <a:defRPr/>
            </a:pPr>
            <a:endParaRPr lang="en-US" dirty="0" smtClean="0"/>
          </a:p>
          <a:p>
            <a:pPr marL="0" indent="0" eaLnBrk="1" fontAlgn="auto" hangingPunct="1">
              <a:spcAft>
                <a:spcPts val="0"/>
              </a:spcAft>
              <a:buFont typeface="Wingdings 2"/>
              <a:buNone/>
              <a:defRPr/>
            </a:pPr>
            <a:endParaRPr lang="en-US" dirty="0" smtClean="0"/>
          </a:p>
          <a:p>
            <a:pPr eaLnBrk="1" fontAlgn="auto" hangingPunct="1">
              <a:spcAft>
                <a:spcPts val="0"/>
              </a:spcAft>
              <a:buFont typeface="Arial" charset="0"/>
              <a:buChar char="•"/>
              <a:defRPr/>
            </a:pPr>
            <a:r>
              <a:rPr lang="en-US" dirty="0" smtClean="0"/>
              <a:t>I love coffee, if a drug rep brings me one, I drink it.</a:t>
            </a:r>
          </a:p>
          <a:p>
            <a:pPr eaLnBrk="1" fontAlgn="auto" hangingPunct="1">
              <a:spcAft>
                <a:spcPts val="0"/>
              </a:spcAft>
              <a:buFont typeface="Arial" charset="0"/>
              <a:buChar char="•"/>
              <a:defRPr/>
            </a:pPr>
            <a:endParaRPr lang="en-US" dirty="0"/>
          </a:p>
          <a:p>
            <a:pPr marL="0" indent="0" eaLnBrk="1" fontAlgn="auto" hangingPunct="1">
              <a:spcAft>
                <a:spcPts val="0"/>
              </a:spcAft>
              <a:buNone/>
              <a:defRPr/>
            </a:pPr>
            <a:endParaRPr lang="en-US" dirty="0" smtClean="0"/>
          </a:p>
          <a:p>
            <a:pPr marL="0" indent="0" eaLnBrk="1" fontAlgn="auto" hangingPunct="1">
              <a:spcAft>
                <a:spcPts val="0"/>
              </a:spcAft>
              <a:buFont typeface="Wingdings 2"/>
              <a:buNone/>
              <a:defRPr/>
            </a:pPr>
            <a:endParaRPr lang="en-US" dirty="0"/>
          </a:p>
          <a:p>
            <a:pPr marL="0" indent="0" eaLnBrk="1" fontAlgn="auto" hangingPunct="1">
              <a:spcAft>
                <a:spcPts val="0"/>
              </a:spcAft>
              <a:buFont typeface="Wingdings 2"/>
              <a:buNone/>
              <a:defRPr/>
            </a:pPr>
            <a:endParaRPr lang="en-US" dirty="0"/>
          </a:p>
          <a:p>
            <a:pPr marL="0" indent="0" eaLnBrk="1" fontAlgn="auto" hangingPunct="1">
              <a:spcAft>
                <a:spcPts val="0"/>
              </a:spcAft>
              <a:buFont typeface="Wingdings 2"/>
              <a:buNone/>
              <a:defRPr/>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Triangle 3"/>
          <p:cNvSpPr/>
          <p:nvPr/>
        </p:nvSpPr>
        <p:spPr>
          <a:xfrm>
            <a:off x="3733800" y="1676400"/>
            <a:ext cx="2743200" cy="3962400"/>
          </a:xfrm>
          <a:prstGeom prst="rtTriangle">
            <a:avLst/>
          </a:prstGeom>
          <a:solidFill>
            <a:schemeClr val="bg1">
              <a:lumMod val="7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solidFill>
                  <a:schemeClr val="tx1">
                    <a:lumMod val="95000"/>
                    <a:lumOff val="5000"/>
                  </a:schemeClr>
                </a:solidFill>
              </a:rPr>
              <a:t>Symptom Patterns </a:t>
            </a:r>
            <a:endParaRPr lang="en-US" dirty="0">
              <a:solidFill>
                <a:schemeClr val="tx1">
                  <a:lumMod val="95000"/>
                  <a:lumOff val="5000"/>
                </a:schemeClr>
              </a:solidFill>
            </a:endParaRPr>
          </a:p>
        </p:txBody>
      </p:sp>
      <p:sp>
        <p:nvSpPr>
          <p:cNvPr id="3" name="Content Placeholder 2"/>
          <p:cNvSpPr>
            <a:spLocks noGrp="1"/>
          </p:cNvSpPr>
          <p:nvPr>
            <p:ph sz="quarter" idx="1"/>
          </p:nvPr>
        </p:nvSpPr>
        <p:spPr>
          <a:xfrm>
            <a:off x="3733800" y="2133600"/>
            <a:ext cx="3733800" cy="3352800"/>
          </a:xfrm>
        </p:spPr>
        <p:txBody>
          <a:bodyPr/>
          <a:lstStyle/>
          <a:p>
            <a:pPr marL="0" indent="0">
              <a:buNone/>
            </a:pPr>
            <a:r>
              <a:rPr lang="en-US" dirty="0" smtClean="0"/>
              <a:t>*</a:t>
            </a:r>
          </a:p>
          <a:p>
            <a:pPr marL="0" indent="0">
              <a:buNone/>
            </a:pPr>
            <a:r>
              <a:rPr lang="en-US" dirty="0" smtClean="0"/>
              <a:t>*  </a:t>
            </a:r>
            <a:r>
              <a:rPr lang="en-US" dirty="0" smtClean="0">
                <a:solidFill>
                  <a:srgbClr val="FFC000"/>
                </a:solidFill>
              </a:rPr>
              <a:t>*</a:t>
            </a:r>
          </a:p>
          <a:p>
            <a:pPr marL="0" indent="0">
              <a:buNone/>
            </a:pPr>
            <a:r>
              <a:rPr lang="en-US" dirty="0" smtClean="0"/>
              <a:t>*  </a:t>
            </a:r>
            <a:r>
              <a:rPr lang="en-US" dirty="0" smtClean="0">
                <a:solidFill>
                  <a:srgbClr val="FFC000"/>
                </a:solidFill>
              </a:rPr>
              <a:t>*</a:t>
            </a:r>
            <a:r>
              <a:rPr lang="en-US" dirty="0" smtClean="0"/>
              <a:t>  </a:t>
            </a:r>
            <a:r>
              <a:rPr lang="en-US" dirty="0" smtClean="0">
                <a:solidFill>
                  <a:srgbClr val="00B050"/>
                </a:solidFill>
              </a:rPr>
              <a:t>*</a:t>
            </a:r>
          </a:p>
          <a:p>
            <a:pPr marL="0" indent="0">
              <a:buNone/>
            </a:pPr>
            <a:r>
              <a:rPr lang="en-US" dirty="0" smtClean="0"/>
              <a:t>*  </a:t>
            </a:r>
            <a:r>
              <a:rPr lang="en-US" dirty="0" smtClean="0">
                <a:solidFill>
                  <a:srgbClr val="FFC000"/>
                </a:solidFill>
              </a:rPr>
              <a:t>*</a:t>
            </a:r>
            <a:r>
              <a:rPr lang="en-US" dirty="0" smtClean="0"/>
              <a:t>  </a:t>
            </a:r>
            <a:r>
              <a:rPr lang="en-US" dirty="0" smtClean="0">
                <a:solidFill>
                  <a:srgbClr val="00B050"/>
                </a:solidFill>
              </a:rPr>
              <a:t>*</a:t>
            </a:r>
            <a:r>
              <a:rPr lang="en-US" dirty="0" smtClean="0"/>
              <a:t>  </a:t>
            </a:r>
            <a:r>
              <a:rPr lang="en-US" dirty="0" smtClean="0">
                <a:solidFill>
                  <a:srgbClr val="FF0000"/>
                </a:solidFill>
              </a:rPr>
              <a:t>*</a:t>
            </a:r>
          </a:p>
          <a:p>
            <a:pPr marL="0" indent="0">
              <a:buNone/>
            </a:pPr>
            <a:r>
              <a:rPr lang="en-US" dirty="0" smtClean="0"/>
              <a:t>*  </a:t>
            </a:r>
            <a:r>
              <a:rPr lang="en-US" dirty="0" smtClean="0">
                <a:solidFill>
                  <a:srgbClr val="FFC000"/>
                </a:solidFill>
              </a:rPr>
              <a:t>*</a:t>
            </a:r>
            <a:r>
              <a:rPr lang="en-US" dirty="0" smtClean="0"/>
              <a:t>  </a:t>
            </a:r>
            <a:r>
              <a:rPr lang="en-US" dirty="0" smtClean="0">
                <a:solidFill>
                  <a:srgbClr val="00B050"/>
                </a:solidFill>
              </a:rPr>
              <a:t>*</a:t>
            </a:r>
            <a:r>
              <a:rPr lang="en-US" dirty="0" smtClean="0"/>
              <a:t>  </a:t>
            </a:r>
            <a:r>
              <a:rPr lang="en-US" dirty="0" smtClean="0">
                <a:solidFill>
                  <a:srgbClr val="FF0000"/>
                </a:solidFill>
              </a:rPr>
              <a:t>*</a:t>
            </a:r>
            <a:r>
              <a:rPr lang="en-US" dirty="0" smtClean="0"/>
              <a:t>  </a:t>
            </a:r>
            <a:r>
              <a:rPr lang="en-US" dirty="0" smtClean="0">
                <a:solidFill>
                  <a:srgbClr val="00B0F0"/>
                </a:solidFill>
              </a:rPr>
              <a:t>*</a:t>
            </a:r>
            <a:r>
              <a:rPr lang="en-US" dirty="0" smtClean="0"/>
              <a:t> </a:t>
            </a:r>
          </a:p>
          <a:p>
            <a:pPr marL="0" indent="0">
              <a:buNone/>
            </a:pPr>
            <a:r>
              <a:rPr lang="en-US" dirty="0" smtClean="0"/>
              <a:t>*  </a:t>
            </a:r>
            <a:r>
              <a:rPr lang="en-US" dirty="0" smtClean="0">
                <a:solidFill>
                  <a:srgbClr val="FFC000"/>
                </a:solidFill>
              </a:rPr>
              <a:t>*</a:t>
            </a:r>
            <a:r>
              <a:rPr lang="en-US" dirty="0" smtClean="0"/>
              <a:t>  </a:t>
            </a:r>
            <a:r>
              <a:rPr lang="en-US" dirty="0" smtClean="0">
                <a:solidFill>
                  <a:srgbClr val="00B050"/>
                </a:solidFill>
              </a:rPr>
              <a:t>*</a:t>
            </a:r>
            <a:r>
              <a:rPr lang="en-US" dirty="0" smtClean="0"/>
              <a:t>  </a:t>
            </a:r>
            <a:r>
              <a:rPr lang="en-US" dirty="0" smtClean="0">
                <a:solidFill>
                  <a:srgbClr val="FF0000"/>
                </a:solidFill>
              </a:rPr>
              <a:t>*</a:t>
            </a:r>
            <a:r>
              <a:rPr lang="en-US" dirty="0" smtClean="0"/>
              <a:t>  </a:t>
            </a:r>
            <a:r>
              <a:rPr lang="en-US" dirty="0" smtClean="0">
                <a:solidFill>
                  <a:srgbClr val="00B0F0"/>
                </a:solidFill>
              </a:rPr>
              <a:t>*</a:t>
            </a:r>
            <a:r>
              <a:rPr lang="en-US" dirty="0" smtClean="0"/>
              <a:t>  </a:t>
            </a:r>
            <a:r>
              <a:rPr lang="en-US" dirty="0" smtClean="0">
                <a:solidFill>
                  <a:srgbClr val="7030A0"/>
                </a:solidFill>
              </a:rPr>
              <a:t>*</a:t>
            </a:r>
            <a:r>
              <a:rPr lang="en-US" dirty="0" smtClean="0"/>
              <a:t> </a:t>
            </a:r>
          </a:p>
          <a:p>
            <a:pPr marL="0" indent="0">
              <a:buNone/>
            </a:pPr>
            <a:r>
              <a:rPr lang="en-US" dirty="0" smtClean="0"/>
              <a:t>*  </a:t>
            </a:r>
            <a:r>
              <a:rPr lang="en-US" dirty="0" smtClean="0">
                <a:solidFill>
                  <a:srgbClr val="FFC000"/>
                </a:solidFill>
              </a:rPr>
              <a:t>*</a:t>
            </a:r>
            <a:r>
              <a:rPr lang="en-US" dirty="0" smtClean="0"/>
              <a:t>  </a:t>
            </a:r>
            <a:r>
              <a:rPr lang="en-US" dirty="0" smtClean="0">
                <a:solidFill>
                  <a:srgbClr val="00B050"/>
                </a:solidFill>
              </a:rPr>
              <a:t>*</a:t>
            </a:r>
            <a:r>
              <a:rPr lang="en-US" dirty="0" smtClean="0"/>
              <a:t>  </a:t>
            </a:r>
            <a:r>
              <a:rPr lang="en-US" dirty="0" smtClean="0">
                <a:solidFill>
                  <a:srgbClr val="FF0000"/>
                </a:solidFill>
              </a:rPr>
              <a:t>*</a:t>
            </a:r>
            <a:r>
              <a:rPr lang="en-US" dirty="0" smtClean="0"/>
              <a:t>  </a:t>
            </a:r>
            <a:r>
              <a:rPr lang="en-US" dirty="0" smtClean="0">
                <a:solidFill>
                  <a:srgbClr val="00B0F0"/>
                </a:solidFill>
              </a:rPr>
              <a:t>*</a:t>
            </a:r>
            <a:r>
              <a:rPr lang="en-US" dirty="0" smtClean="0"/>
              <a:t>  </a:t>
            </a:r>
            <a:r>
              <a:rPr lang="en-US" dirty="0" smtClean="0">
                <a:solidFill>
                  <a:srgbClr val="7030A0"/>
                </a:solidFill>
              </a:rPr>
              <a:t>*</a:t>
            </a:r>
            <a:r>
              <a:rPr lang="en-US" dirty="0" smtClean="0"/>
              <a:t>  </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39988299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Triangle 3"/>
          <p:cNvSpPr/>
          <p:nvPr/>
        </p:nvSpPr>
        <p:spPr>
          <a:xfrm>
            <a:off x="3733800" y="1676400"/>
            <a:ext cx="2743200" cy="3962400"/>
          </a:xfrm>
          <a:prstGeom prst="rtTriangle">
            <a:avLst/>
          </a:prstGeom>
          <a:solidFill>
            <a:schemeClr val="bg1">
              <a:lumMod val="7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solidFill>
                  <a:schemeClr val="tx1">
                    <a:lumMod val="95000"/>
                    <a:lumOff val="5000"/>
                  </a:schemeClr>
                </a:solidFill>
              </a:rPr>
              <a:t>Symptom Patterns </a:t>
            </a:r>
            <a:endParaRPr lang="en-US" dirty="0">
              <a:solidFill>
                <a:schemeClr val="tx1">
                  <a:lumMod val="95000"/>
                  <a:lumOff val="5000"/>
                </a:schemeClr>
              </a:solidFill>
            </a:endParaRPr>
          </a:p>
        </p:txBody>
      </p:sp>
      <p:sp>
        <p:nvSpPr>
          <p:cNvPr id="3" name="Content Placeholder 2"/>
          <p:cNvSpPr>
            <a:spLocks noGrp="1"/>
          </p:cNvSpPr>
          <p:nvPr>
            <p:ph sz="quarter" idx="1"/>
          </p:nvPr>
        </p:nvSpPr>
        <p:spPr>
          <a:xfrm>
            <a:off x="3733800" y="2133600"/>
            <a:ext cx="3733800" cy="3352800"/>
          </a:xfrm>
        </p:spPr>
        <p:txBody>
          <a:bodyPr/>
          <a:lstStyle/>
          <a:p>
            <a:pPr marL="0" indent="0">
              <a:buNone/>
            </a:pPr>
            <a:r>
              <a:rPr lang="en-US" dirty="0" smtClean="0"/>
              <a:t>*</a:t>
            </a:r>
          </a:p>
          <a:p>
            <a:pPr marL="0" indent="0">
              <a:buNone/>
            </a:pPr>
            <a:r>
              <a:rPr lang="en-US" dirty="0" smtClean="0"/>
              <a:t>*  </a:t>
            </a:r>
            <a:r>
              <a:rPr lang="en-US" dirty="0" smtClean="0">
                <a:solidFill>
                  <a:srgbClr val="FFC000"/>
                </a:solidFill>
              </a:rPr>
              <a:t>*</a:t>
            </a:r>
          </a:p>
          <a:p>
            <a:pPr marL="0" indent="0">
              <a:buNone/>
            </a:pPr>
            <a:r>
              <a:rPr lang="en-US" dirty="0" smtClean="0"/>
              <a:t>*  </a:t>
            </a:r>
            <a:r>
              <a:rPr lang="en-US" dirty="0" smtClean="0">
                <a:solidFill>
                  <a:srgbClr val="FFC000"/>
                </a:solidFill>
              </a:rPr>
              <a:t>*</a:t>
            </a:r>
            <a:r>
              <a:rPr lang="en-US" dirty="0" smtClean="0"/>
              <a:t>  </a:t>
            </a:r>
            <a:r>
              <a:rPr lang="en-US" dirty="0" smtClean="0">
                <a:solidFill>
                  <a:srgbClr val="00B050"/>
                </a:solidFill>
              </a:rPr>
              <a:t>*</a:t>
            </a:r>
          </a:p>
          <a:p>
            <a:pPr marL="0" indent="0">
              <a:buNone/>
            </a:pPr>
            <a:r>
              <a:rPr lang="en-US" dirty="0" smtClean="0"/>
              <a:t>*  </a:t>
            </a:r>
            <a:r>
              <a:rPr lang="en-US" dirty="0" smtClean="0">
                <a:solidFill>
                  <a:srgbClr val="FFC000"/>
                </a:solidFill>
              </a:rPr>
              <a:t>*</a:t>
            </a:r>
            <a:r>
              <a:rPr lang="en-US" dirty="0" smtClean="0"/>
              <a:t>  </a:t>
            </a:r>
            <a:r>
              <a:rPr lang="en-US" dirty="0" smtClean="0">
                <a:solidFill>
                  <a:srgbClr val="00B050"/>
                </a:solidFill>
              </a:rPr>
              <a:t>*</a:t>
            </a:r>
            <a:r>
              <a:rPr lang="en-US" dirty="0" smtClean="0"/>
              <a:t>  </a:t>
            </a:r>
            <a:r>
              <a:rPr lang="en-US" dirty="0" smtClean="0">
                <a:solidFill>
                  <a:srgbClr val="FF0000"/>
                </a:solidFill>
              </a:rPr>
              <a:t>*</a:t>
            </a:r>
          </a:p>
          <a:p>
            <a:pPr marL="0" indent="0">
              <a:buNone/>
            </a:pPr>
            <a:r>
              <a:rPr lang="en-US" dirty="0" smtClean="0"/>
              <a:t>*  </a:t>
            </a:r>
            <a:r>
              <a:rPr lang="en-US" dirty="0" smtClean="0">
                <a:solidFill>
                  <a:srgbClr val="FFC000"/>
                </a:solidFill>
              </a:rPr>
              <a:t>*</a:t>
            </a:r>
            <a:r>
              <a:rPr lang="en-US" dirty="0" smtClean="0"/>
              <a:t>  </a:t>
            </a:r>
            <a:r>
              <a:rPr lang="en-US" dirty="0" smtClean="0">
                <a:solidFill>
                  <a:srgbClr val="00B050"/>
                </a:solidFill>
              </a:rPr>
              <a:t>*</a:t>
            </a:r>
            <a:r>
              <a:rPr lang="en-US" dirty="0" smtClean="0"/>
              <a:t>  </a:t>
            </a:r>
            <a:r>
              <a:rPr lang="en-US" dirty="0" smtClean="0">
                <a:solidFill>
                  <a:srgbClr val="FF0000"/>
                </a:solidFill>
              </a:rPr>
              <a:t>*</a:t>
            </a:r>
            <a:r>
              <a:rPr lang="en-US" dirty="0" smtClean="0"/>
              <a:t>  </a:t>
            </a:r>
            <a:r>
              <a:rPr lang="en-US" dirty="0" smtClean="0">
                <a:solidFill>
                  <a:srgbClr val="00B0F0"/>
                </a:solidFill>
              </a:rPr>
              <a:t>*</a:t>
            </a:r>
            <a:r>
              <a:rPr lang="en-US" dirty="0" smtClean="0"/>
              <a:t> </a:t>
            </a:r>
          </a:p>
          <a:p>
            <a:pPr marL="0" indent="0">
              <a:buNone/>
            </a:pPr>
            <a:r>
              <a:rPr lang="en-US" dirty="0" smtClean="0"/>
              <a:t>*  </a:t>
            </a:r>
            <a:r>
              <a:rPr lang="en-US" dirty="0" smtClean="0">
                <a:solidFill>
                  <a:srgbClr val="FFC000"/>
                </a:solidFill>
              </a:rPr>
              <a:t>*</a:t>
            </a:r>
            <a:r>
              <a:rPr lang="en-US" dirty="0" smtClean="0"/>
              <a:t>  </a:t>
            </a:r>
            <a:r>
              <a:rPr lang="en-US" dirty="0" smtClean="0">
                <a:solidFill>
                  <a:srgbClr val="00B050"/>
                </a:solidFill>
              </a:rPr>
              <a:t>*</a:t>
            </a:r>
            <a:r>
              <a:rPr lang="en-US" dirty="0" smtClean="0"/>
              <a:t>  </a:t>
            </a:r>
            <a:r>
              <a:rPr lang="en-US" dirty="0" smtClean="0">
                <a:solidFill>
                  <a:srgbClr val="FF0000"/>
                </a:solidFill>
              </a:rPr>
              <a:t>*</a:t>
            </a:r>
            <a:r>
              <a:rPr lang="en-US" dirty="0" smtClean="0"/>
              <a:t>  </a:t>
            </a:r>
            <a:r>
              <a:rPr lang="en-US" dirty="0" smtClean="0">
                <a:solidFill>
                  <a:srgbClr val="00B0F0"/>
                </a:solidFill>
              </a:rPr>
              <a:t>*</a:t>
            </a:r>
            <a:r>
              <a:rPr lang="en-US" dirty="0" smtClean="0"/>
              <a:t>  </a:t>
            </a:r>
            <a:r>
              <a:rPr lang="en-US" dirty="0" smtClean="0">
                <a:solidFill>
                  <a:srgbClr val="7030A0"/>
                </a:solidFill>
              </a:rPr>
              <a:t>*</a:t>
            </a:r>
            <a:r>
              <a:rPr lang="en-US" dirty="0" smtClean="0"/>
              <a:t> </a:t>
            </a:r>
          </a:p>
          <a:p>
            <a:pPr marL="0" indent="0">
              <a:buNone/>
            </a:pPr>
            <a:r>
              <a:rPr lang="en-US" dirty="0" smtClean="0"/>
              <a:t>*  </a:t>
            </a:r>
            <a:r>
              <a:rPr lang="en-US" dirty="0" smtClean="0">
                <a:solidFill>
                  <a:srgbClr val="FFC000"/>
                </a:solidFill>
              </a:rPr>
              <a:t>*</a:t>
            </a:r>
            <a:r>
              <a:rPr lang="en-US" dirty="0" smtClean="0"/>
              <a:t>  </a:t>
            </a:r>
            <a:r>
              <a:rPr lang="en-US" dirty="0" smtClean="0">
                <a:solidFill>
                  <a:srgbClr val="00B050"/>
                </a:solidFill>
              </a:rPr>
              <a:t>*</a:t>
            </a:r>
            <a:r>
              <a:rPr lang="en-US" dirty="0" smtClean="0"/>
              <a:t>  </a:t>
            </a:r>
            <a:r>
              <a:rPr lang="en-US" dirty="0" smtClean="0">
                <a:solidFill>
                  <a:srgbClr val="FF0000"/>
                </a:solidFill>
              </a:rPr>
              <a:t>*</a:t>
            </a:r>
            <a:r>
              <a:rPr lang="en-US" dirty="0" smtClean="0"/>
              <a:t>  </a:t>
            </a:r>
            <a:r>
              <a:rPr lang="en-US" dirty="0" smtClean="0">
                <a:solidFill>
                  <a:srgbClr val="00B0F0"/>
                </a:solidFill>
              </a:rPr>
              <a:t>*</a:t>
            </a:r>
            <a:r>
              <a:rPr lang="en-US" dirty="0" smtClean="0"/>
              <a:t>  </a:t>
            </a:r>
            <a:r>
              <a:rPr lang="en-US" dirty="0" smtClean="0">
                <a:solidFill>
                  <a:srgbClr val="7030A0"/>
                </a:solidFill>
              </a:rPr>
              <a:t>*</a:t>
            </a:r>
            <a:r>
              <a:rPr lang="en-US" dirty="0" smtClean="0"/>
              <a:t>  </a:t>
            </a:r>
            <a:r>
              <a:rPr lang="en-US" dirty="0" smtClean="0">
                <a:solidFill>
                  <a:schemeClr val="bg1"/>
                </a:solidFill>
              </a:rPr>
              <a:t>*</a:t>
            </a:r>
            <a:endParaRPr lang="en-US" dirty="0">
              <a:solidFill>
                <a:schemeClr val="bg1"/>
              </a:solidFill>
            </a:endParaRPr>
          </a:p>
        </p:txBody>
      </p:sp>
      <p:sp>
        <p:nvSpPr>
          <p:cNvPr id="5" name="TextBox 4"/>
          <p:cNvSpPr txBox="1"/>
          <p:nvPr/>
        </p:nvSpPr>
        <p:spPr>
          <a:xfrm>
            <a:off x="2895600" y="5791200"/>
            <a:ext cx="3962400" cy="400110"/>
          </a:xfrm>
          <a:prstGeom prst="rect">
            <a:avLst/>
          </a:prstGeom>
          <a:noFill/>
        </p:spPr>
        <p:txBody>
          <a:bodyPr wrap="square" rtlCol="0">
            <a:spAutoFit/>
          </a:bodyPr>
          <a:lstStyle/>
          <a:p>
            <a:pPr algn="ctr"/>
            <a:r>
              <a:rPr lang="en-US" sz="2000" dirty="0" smtClean="0"/>
              <a:t>Obsessive Compulsive Disorder</a:t>
            </a:r>
            <a:endParaRPr lang="en-US" sz="2000" dirty="0"/>
          </a:p>
        </p:txBody>
      </p:sp>
    </p:spTree>
    <p:extLst>
      <p:ext uri="{BB962C8B-B14F-4D97-AF65-F5344CB8AC3E}">
        <p14:creationId xmlns:p14="http://schemas.microsoft.com/office/powerpoint/2010/main" val="620015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Uh Oh?</a:t>
            </a:r>
            <a:endParaRPr lang="en-US" dirty="0">
              <a:solidFill>
                <a:schemeClr val="tx1">
                  <a:lumMod val="95000"/>
                  <a:lumOff val="5000"/>
                </a:schemeClr>
              </a:solidFill>
            </a:endParaRPr>
          </a:p>
        </p:txBody>
      </p:sp>
      <p:sp>
        <p:nvSpPr>
          <p:cNvPr id="3" name="Content Placeholder 2"/>
          <p:cNvSpPr>
            <a:spLocks noGrp="1"/>
          </p:cNvSpPr>
          <p:nvPr>
            <p:ph sz="quarter" idx="1"/>
          </p:nvPr>
        </p:nvSpPr>
        <p:spPr>
          <a:xfrm>
            <a:off x="3886200" y="2590800"/>
            <a:ext cx="1447800" cy="1447800"/>
          </a:xfrm>
          <a:solidFill>
            <a:srgbClr val="0070C0">
              <a:alpha val="50000"/>
            </a:srgbClr>
          </a:solidFill>
          <a:ln>
            <a:solidFill>
              <a:schemeClr val="tx1">
                <a:lumMod val="95000"/>
                <a:lumOff val="5000"/>
              </a:schemeClr>
            </a:solidFill>
          </a:ln>
        </p:spPr>
        <p:txBody>
          <a:bodyPr/>
          <a:lstStyle/>
          <a:p>
            <a:pPr marL="0" indent="0" algn="ctr">
              <a:buNone/>
            </a:pPr>
            <a:r>
              <a:rPr lang="en-US" b="1" dirty="0" smtClean="0"/>
              <a:t>* * * *</a:t>
            </a:r>
          </a:p>
          <a:p>
            <a:pPr marL="0" indent="0" algn="ctr">
              <a:buNone/>
            </a:pPr>
            <a:r>
              <a:rPr lang="en-US" b="1" dirty="0" smtClean="0"/>
              <a:t>* * * *</a:t>
            </a:r>
          </a:p>
          <a:p>
            <a:pPr marL="0" indent="0" algn="ctr">
              <a:buNone/>
            </a:pPr>
            <a:r>
              <a:rPr lang="en-US" b="1" dirty="0" smtClean="0"/>
              <a:t>* * * *</a:t>
            </a:r>
          </a:p>
        </p:txBody>
      </p:sp>
      <p:sp>
        <p:nvSpPr>
          <p:cNvPr id="4" name="TextBox 3"/>
          <p:cNvSpPr txBox="1"/>
          <p:nvPr/>
        </p:nvSpPr>
        <p:spPr>
          <a:xfrm>
            <a:off x="5410200" y="2590800"/>
            <a:ext cx="381000" cy="523220"/>
          </a:xfrm>
          <a:prstGeom prst="rect">
            <a:avLst/>
          </a:prstGeom>
          <a:noFill/>
        </p:spPr>
        <p:txBody>
          <a:bodyPr wrap="square" rtlCol="0">
            <a:spAutoFit/>
          </a:bodyPr>
          <a:lstStyle/>
          <a:p>
            <a:r>
              <a:rPr lang="en-US" sz="2700" dirty="0" smtClean="0">
                <a:latin typeface="+mn-lt"/>
              </a:rPr>
              <a:t>*</a:t>
            </a:r>
            <a:endParaRPr lang="en-US" sz="2700" dirty="0">
              <a:latin typeface="+mn-lt"/>
            </a:endParaRPr>
          </a:p>
        </p:txBody>
      </p:sp>
    </p:spTree>
    <p:extLst>
      <p:ext uri="{BB962C8B-B14F-4D97-AF65-F5344CB8AC3E}">
        <p14:creationId xmlns:p14="http://schemas.microsoft.com/office/powerpoint/2010/main" val="5224054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3886200" y="2590800"/>
            <a:ext cx="1447800" cy="1447800"/>
          </a:xfrm>
          <a:solidFill>
            <a:srgbClr val="0070C0">
              <a:alpha val="50000"/>
            </a:srgbClr>
          </a:solidFill>
          <a:ln>
            <a:solidFill>
              <a:schemeClr val="tx1">
                <a:lumMod val="95000"/>
                <a:lumOff val="5000"/>
              </a:schemeClr>
            </a:solidFill>
          </a:ln>
        </p:spPr>
        <p:txBody>
          <a:bodyPr/>
          <a:lstStyle/>
          <a:p>
            <a:pPr marL="0" indent="0" algn="ctr">
              <a:buNone/>
            </a:pPr>
            <a:r>
              <a:rPr lang="en-US" b="1" dirty="0" smtClean="0"/>
              <a:t>* * * *</a:t>
            </a:r>
          </a:p>
          <a:p>
            <a:pPr marL="0" indent="0" algn="ctr">
              <a:buNone/>
            </a:pPr>
            <a:r>
              <a:rPr lang="en-US" b="1" dirty="0" smtClean="0"/>
              <a:t>* * * *</a:t>
            </a:r>
          </a:p>
          <a:p>
            <a:pPr marL="0" indent="0" algn="ctr">
              <a:buNone/>
            </a:pPr>
            <a:r>
              <a:rPr lang="en-US" b="1" dirty="0" smtClean="0"/>
              <a:t>* * * *</a:t>
            </a:r>
          </a:p>
        </p:txBody>
      </p:sp>
      <p:sp>
        <p:nvSpPr>
          <p:cNvPr id="4" name="TextBox 3"/>
          <p:cNvSpPr txBox="1"/>
          <p:nvPr/>
        </p:nvSpPr>
        <p:spPr>
          <a:xfrm>
            <a:off x="5334000" y="2590800"/>
            <a:ext cx="457200" cy="523220"/>
          </a:xfrm>
          <a:prstGeom prst="rect">
            <a:avLst/>
          </a:prstGeom>
          <a:solidFill>
            <a:srgbClr val="0070C0">
              <a:alpha val="50000"/>
            </a:srgbClr>
          </a:solidFill>
          <a:ln>
            <a:solidFill>
              <a:schemeClr val="tx1">
                <a:lumMod val="95000"/>
                <a:lumOff val="5000"/>
              </a:schemeClr>
            </a:solidFill>
          </a:ln>
        </p:spPr>
        <p:txBody>
          <a:bodyPr wrap="square" rtlCol="0">
            <a:spAutoFit/>
          </a:bodyPr>
          <a:lstStyle/>
          <a:p>
            <a:r>
              <a:rPr lang="en-US" sz="2700" dirty="0" smtClean="0">
                <a:latin typeface="+mn-lt"/>
              </a:rPr>
              <a:t>*</a:t>
            </a:r>
            <a:endParaRPr lang="en-US" sz="2700" dirty="0">
              <a:latin typeface="+mn-lt"/>
            </a:endParaRPr>
          </a:p>
        </p:txBody>
      </p:sp>
      <p:sp>
        <p:nvSpPr>
          <p:cNvPr id="5" name="TextBox 4"/>
          <p:cNvSpPr txBox="1"/>
          <p:nvPr/>
        </p:nvSpPr>
        <p:spPr>
          <a:xfrm>
            <a:off x="2235200" y="4343400"/>
            <a:ext cx="4800600" cy="646331"/>
          </a:xfrm>
          <a:prstGeom prst="rect">
            <a:avLst/>
          </a:prstGeom>
          <a:noFill/>
        </p:spPr>
        <p:txBody>
          <a:bodyPr wrap="square" rtlCol="0">
            <a:spAutoFit/>
          </a:bodyPr>
          <a:lstStyle/>
          <a:p>
            <a:pPr algn="ctr"/>
            <a:r>
              <a:rPr lang="en-US" dirty="0" smtClean="0"/>
              <a:t>Major Depressive Disorder with Moderate to Severe Anxious Distress </a:t>
            </a:r>
            <a:endParaRPr lang="en-US" dirty="0"/>
          </a:p>
        </p:txBody>
      </p:sp>
    </p:spTree>
    <p:extLst>
      <p:ext uri="{BB962C8B-B14F-4D97-AF65-F5344CB8AC3E}">
        <p14:creationId xmlns:p14="http://schemas.microsoft.com/office/powerpoint/2010/main" val="14925493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What about this?</a:t>
            </a:r>
            <a:endParaRPr lang="en-US" dirty="0">
              <a:solidFill>
                <a:schemeClr val="tx1">
                  <a:lumMod val="95000"/>
                  <a:lumOff val="5000"/>
                </a:schemeClr>
              </a:solidFill>
            </a:endParaRPr>
          </a:p>
        </p:txBody>
      </p:sp>
      <p:sp>
        <p:nvSpPr>
          <p:cNvPr id="13" name="7-Point Star 12"/>
          <p:cNvSpPr/>
          <p:nvPr/>
        </p:nvSpPr>
        <p:spPr>
          <a:xfrm>
            <a:off x="2895600" y="1676400"/>
            <a:ext cx="1524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7-Point Star 13"/>
          <p:cNvSpPr/>
          <p:nvPr/>
        </p:nvSpPr>
        <p:spPr>
          <a:xfrm>
            <a:off x="4114800" y="2057400"/>
            <a:ext cx="152400"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7-Point Star 15"/>
          <p:cNvSpPr/>
          <p:nvPr/>
        </p:nvSpPr>
        <p:spPr>
          <a:xfrm>
            <a:off x="4419600" y="2057400"/>
            <a:ext cx="152400"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7-Point Star 16"/>
          <p:cNvSpPr/>
          <p:nvPr/>
        </p:nvSpPr>
        <p:spPr>
          <a:xfrm>
            <a:off x="4876800" y="2057400"/>
            <a:ext cx="148582"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7-Point Star 17"/>
          <p:cNvSpPr/>
          <p:nvPr/>
        </p:nvSpPr>
        <p:spPr>
          <a:xfrm>
            <a:off x="1074062" y="1904999"/>
            <a:ext cx="145138"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7-Point Star 19"/>
          <p:cNvSpPr/>
          <p:nvPr/>
        </p:nvSpPr>
        <p:spPr>
          <a:xfrm>
            <a:off x="1600200" y="2057400"/>
            <a:ext cx="236219"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7-Point Star 20"/>
          <p:cNvSpPr/>
          <p:nvPr/>
        </p:nvSpPr>
        <p:spPr>
          <a:xfrm>
            <a:off x="2152650" y="1950540"/>
            <a:ext cx="114300" cy="28575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7-Point Star 21"/>
          <p:cNvSpPr/>
          <p:nvPr/>
        </p:nvSpPr>
        <p:spPr>
          <a:xfrm>
            <a:off x="5943600" y="2057400"/>
            <a:ext cx="152400" cy="14287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7-Point Star 22"/>
          <p:cNvSpPr/>
          <p:nvPr/>
        </p:nvSpPr>
        <p:spPr>
          <a:xfrm>
            <a:off x="6495143" y="2071914"/>
            <a:ext cx="152400" cy="7143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7-Point Star 23"/>
          <p:cNvSpPr/>
          <p:nvPr/>
        </p:nvSpPr>
        <p:spPr>
          <a:xfrm>
            <a:off x="5257800" y="2514599"/>
            <a:ext cx="157443" cy="762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7-Point Star 24"/>
          <p:cNvSpPr/>
          <p:nvPr/>
        </p:nvSpPr>
        <p:spPr>
          <a:xfrm>
            <a:off x="6934200" y="2071914"/>
            <a:ext cx="116634" cy="12836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7-Point Star 25"/>
          <p:cNvSpPr/>
          <p:nvPr/>
        </p:nvSpPr>
        <p:spPr>
          <a:xfrm>
            <a:off x="5336521" y="2071914"/>
            <a:ext cx="226079" cy="13788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7-Point Star 26"/>
          <p:cNvSpPr/>
          <p:nvPr/>
        </p:nvSpPr>
        <p:spPr>
          <a:xfrm>
            <a:off x="1219200" y="2343150"/>
            <a:ext cx="145138" cy="24765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7-Point Star 27"/>
          <p:cNvSpPr/>
          <p:nvPr/>
        </p:nvSpPr>
        <p:spPr>
          <a:xfrm>
            <a:off x="1718309" y="2466975"/>
            <a:ext cx="101420" cy="47624"/>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7-Point Star 28"/>
          <p:cNvSpPr/>
          <p:nvPr/>
        </p:nvSpPr>
        <p:spPr>
          <a:xfrm>
            <a:off x="2171700" y="2514599"/>
            <a:ext cx="190500" cy="762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7-Point Star 29"/>
          <p:cNvSpPr/>
          <p:nvPr/>
        </p:nvSpPr>
        <p:spPr>
          <a:xfrm>
            <a:off x="8153400" y="2057400"/>
            <a:ext cx="228600"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7-Point Star 30"/>
          <p:cNvSpPr/>
          <p:nvPr/>
        </p:nvSpPr>
        <p:spPr>
          <a:xfrm>
            <a:off x="4495800" y="2514599"/>
            <a:ext cx="762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7-Point Star 31"/>
          <p:cNvSpPr/>
          <p:nvPr/>
        </p:nvSpPr>
        <p:spPr>
          <a:xfrm>
            <a:off x="3733800" y="2209801"/>
            <a:ext cx="1524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7-Point Star 32"/>
          <p:cNvSpPr/>
          <p:nvPr/>
        </p:nvSpPr>
        <p:spPr>
          <a:xfrm>
            <a:off x="3810000" y="2466975"/>
            <a:ext cx="304800" cy="12382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7-Point Star 33"/>
          <p:cNvSpPr/>
          <p:nvPr/>
        </p:nvSpPr>
        <p:spPr>
          <a:xfrm>
            <a:off x="4800600" y="2590800"/>
            <a:ext cx="224782"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7-Point Star 34"/>
          <p:cNvSpPr/>
          <p:nvPr/>
        </p:nvSpPr>
        <p:spPr>
          <a:xfrm>
            <a:off x="5715000" y="2552699"/>
            <a:ext cx="228600" cy="1143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7-Point Star 35"/>
          <p:cNvSpPr/>
          <p:nvPr/>
        </p:nvSpPr>
        <p:spPr>
          <a:xfrm>
            <a:off x="6495143" y="2537458"/>
            <a:ext cx="152400" cy="7239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7-Point Star 36"/>
          <p:cNvSpPr/>
          <p:nvPr/>
        </p:nvSpPr>
        <p:spPr>
          <a:xfrm>
            <a:off x="7391400" y="2552699"/>
            <a:ext cx="76200" cy="1143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7-Point Star 37"/>
          <p:cNvSpPr/>
          <p:nvPr/>
        </p:nvSpPr>
        <p:spPr>
          <a:xfrm>
            <a:off x="8686426" y="2107632"/>
            <a:ext cx="152774" cy="116456"/>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7-Point Star 38"/>
          <p:cNvSpPr/>
          <p:nvPr/>
        </p:nvSpPr>
        <p:spPr>
          <a:xfrm>
            <a:off x="8382000" y="2573653"/>
            <a:ext cx="228600" cy="9334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7-Point Star 39"/>
          <p:cNvSpPr/>
          <p:nvPr/>
        </p:nvSpPr>
        <p:spPr>
          <a:xfrm>
            <a:off x="7772400" y="2528887"/>
            <a:ext cx="152400" cy="91439"/>
          </a:xfrm>
          <a:prstGeom prst="star7">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7-Point Star 40"/>
          <p:cNvSpPr/>
          <p:nvPr/>
        </p:nvSpPr>
        <p:spPr>
          <a:xfrm>
            <a:off x="7429500" y="2107632"/>
            <a:ext cx="190500" cy="12502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7-Point Star 41"/>
          <p:cNvSpPr/>
          <p:nvPr/>
        </p:nvSpPr>
        <p:spPr>
          <a:xfrm flipH="1">
            <a:off x="1219200" y="2643385"/>
            <a:ext cx="72569" cy="20828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7-Point Star 42"/>
          <p:cNvSpPr/>
          <p:nvPr/>
        </p:nvSpPr>
        <p:spPr>
          <a:xfrm>
            <a:off x="1718309" y="2788919"/>
            <a:ext cx="118110" cy="18288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7-Point Star 43"/>
          <p:cNvSpPr/>
          <p:nvPr/>
        </p:nvSpPr>
        <p:spPr>
          <a:xfrm>
            <a:off x="2266950" y="2880359"/>
            <a:ext cx="95250" cy="9144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7-Point Star 45"/>
          <p:cNvSpPr/>
          <p:nvPr/>
        </p:nvSpPr>
        <p:spPr>
          <a:xfrm>
            <a:off x="457200" y="4648200"/>
            <a:ext cx="762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7-Point Star 46"/>
          <p:cNvSpPr/>
          <p:nvPr/>
        </p:nvSpPr>
        <p:spPr>
          <a:xfrm>
            <a:off x="1219200" y="4314371"/>
            <a:ext cx="145138" cy="18142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7-Point Star 47"/>
          <p:cNvSpPr/>
          <p:nvPr/>
        </p:nvSpPr>
        <p:spPr>
          <a:xfrm>
            <a:off x="1095829" y="4724400"/>
            <a:ext cx="195940" cy="2286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7-Point Star 48"/>
          <p:cNvSpPr/>
          <p:nvPr/>
        </p:nvSpPr>
        <p:spPr>
          <a:xfrm>
            <a:off x="1095829" y="5257800"/>
            <a:ext cx="123371" cy="9910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7-Point Star 49"/>
          <p:cNvSpPr/>
          <p:nvPr/>
        </p:nvSpPr>
        <p:spPr>
          <a:xfrm>
            <a:off x="1447800" y="5136141"/>
            <a:ext cx="270509" cy="12165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7-Point Star 50"/>
          <p:cNvSpPr/>
          <p:nvPr/>
        </p:nvSpPr>
        <p:spPr>
          <a:xfrm>
            <a:off x="1600200" y="5356907"/>
            <a:ext cx="118109" cy="12949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7-Point Star 51"/>
          <p:cNvSpPr/>
          <p:nvPr/>
        </p:nvSpPr>
        <p:spPr>
          <a:xfrm>
            <a:off x="2071007" y="5312973"/>
            <a:ext cx="209550" cy="12949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7-Point Star 52"/>
          <p:cNvSpPr/>
          <p:nvPr/>
        </p:nvSpPr>
        <p:spPr>
          <a:xfrm>
            <a:off x="1981200" y="5659658"/>
            <a:ext cx="190500" cy="207742"/>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7-Point Star 53"/>
          <p:cNvSpPr/>
          <p:nvPr/>
        </p:nvSpPr>
        <p:spPr>
          <a:xfrm>
            <a:off x="2485572" y="5895975"/>
            <a:ext cx="181429" cy="2286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7-Point Star 54"/>
          <p:cNvSpPr/>
          <p:nvPr/>
        </p:nvSpPr>
        <p:spPr>
          <a:xfrm>
            <a:off x="1600200" y="4800600"/>
            <a:ext cx="168819"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7-Point Star 55"/>
          <p:cNvSpPr/>
          <p:nvPr/>
        </p:nvSpPr>
        <p:spPr>
          <a:xfrm>
            <a:off x="762000" y="4648200"/>
            <a:ext cx="76200" cy="1905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7-Point Star 56"/>
          <p:cNvSpPr/>
          <p:nvPr/>
        </p:nvSpPr>
        <p:spPr>
          <a:xfrm>
            <a:off x="7772400" y="4800600"/>
            <a:ext cx="1524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7-Point Star 57"/>
          <p:cNvSpPr/>
          <p:nvPr/>
        </p:nvSpPr>
        <p:spPr>
          <a:xfrm>
            <a:off x="7924800" y="5257800"/>
            <a:ext cx="228600" cy="9910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7-Point Star 60"/>
          <p:cNvSpPr/>
          <p:nvPr/>
        </p:nvSpPr>
        <p:spPr>
          <a:xfrm>
            <a:off x="6286313" y="5659658"/>
            <a:ext cx="208830" cy="1038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7-Point Star 61"/>
          <p:cNvSpPr/>
          <p:nvPr/>
        </p:nvSpPr>
        <p:spPr>
          <a:xfrm>
            <a:off x="6781800" y="5981700"/>
            <a:ext cx="152400"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7-Point Star 62"/>
          <p:cNvSpPr/>
          <p:nvPr/>
        </p:nvSpPr>
        <p:spPr>
          <a:xfrm>
            <a:off x="7239000" y="6096000"/>
            <a:ext cx="1524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7-Point Star 63"/>
          <p:cNvSpPr/>
          <p:nvPr/>
        </p:nvSpPr>
        <p:spPr>
          <a:xfrm>
            <a:off x="7772400" y="5659658"/>
            <a:ext cx="762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7-Point Star 64"/>
          <p:cNvSpPr/>
          <p:nvPr/>
        </p:nvSpPr>
        <p:spPr>
          <a:xfrm>
            <a:off x="7620000" y="5981700"/>
            <a:ext cx="152400" cy="5715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7-Point Star 65"/>
          <p:cNvSpPr/>
          <p:nvPr/>
        </p:nvSpPr>
        <p:spPr>
          <a:xfrm>
            <a:off x="3200400" y="3138487"/>
            <a:ext cx="152400" cy="275796"/>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7-Point Star 66"/>
          <p:cNvSpPr/>
          <p:nvPr/>
        </p:nvSpPr>
        <p:spPr>
          <a:xfrm>
            <a:off x="4800600" y="3138487"/>
            <a:ext cx="112391" cy="13789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7-Point Star 67"/>
          <p:cNvSpPr/>
          <p:nvPr/>
        </p:nvSpPr>
        <p:spPr>
          <a:xfrm>
            <a:off x="5943600" y="3276385"/>
            <a:ext cx="152400" cy="13789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7-Point Star 68"/>
          <p:cNvSpPr/>
          <p:nvPr/>
        </p:nvSpPr>
        <p:spPr>
          <a:xfrm>
            <a:off x="6992517" y="3414283"/>
            <a:ext cx="74458" cy="9091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7-Point Star 69"/>
          <p:cNvSpPr/>
          <p:nvPr/>
        </p:nvSpPr>
        <p:spPr>
          <a:xfrm>
            <a:off x="7772400" y="3886200"/>
            <a:ext cx="26670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7-Point Star 70"/>
          <p:cNvSpPr/>
          <p:nvPr/>
        </p:nvSpPr>
        <p:spPr>
          <a:xfrm>
            <a:off x="5025382" y="4697731"/>
            <a:ext cx="232418"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7-Point Star 71"/>
          <p:cNvSpPr/>
          <p:nvPr/>
        </p:nvSpPr>
        <p:spPr>
          <a:xfrm>
            <a:off x="7066975" y="4648200"/>
            <a:ext cx="172025"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7-Point Star 72"/>
          <p:cNvSpPr/>
          <p:nvPr/>
        </p:nvSpPr>
        <p:spPr>
          <a:xfrm>
            <a:off x="3048000" y="4953000"/>
            <a:ext cx="2286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7-Point Star 73"/>
          <p:cNvSpPr/>
          <p:nvPr/>
        </p:nvSpPr>
        <p:spPr>
          <a:xfrm>
            <a:off x="4114800" y="4838700"/>
            <a:ext cx="152400" cy="1600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7-Point Star 74"/>
          <p:cNvSpPr/>
          <p:nvPr/>
        </p:nvSpPr>
        <p:spPr>
          <a:xfrm>
            <a:off x="2114550" y="3459741"/>
            <a:ext cx="152400" cy="19785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7-Point Star 75"/>
          <p:cNvSpPr/>
          <p:nvPr/>
        </p:nvSpPr>
        <p:spPr>
          <a:xfrm>
            <a:off x="2190750" y="4191000"/>
            <a:ext cx="17145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7-Point Star 76"/>
          <p:cNvSpPr/>
          <p:nvPr/>
        </p:nvSpPr>
        <p:spPr>
          <a:xfrm>
            <a:off x="1659254" y="3962400"/>
            <a:ext cx="45719" cy="12472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7-Point Star 77"/>
          <p:cNvSpPr/>
          <p:nvPr/>
        </p:nvSpPr>
        <p:spPr>
          <a:xfrm>
            <a:off x="5829300" y="4697731"/>
            <a:ext cx="266700" cy="14096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7-Point Star 78"/>
          <p:cNvSpPr/>
          <p:nvPr/>
        </p:nvSpPr>
        <p:spPr>
          <a:xfrm>
            <a:off x="2057400" y="4495800"/>
            <a:ext cx="219075" cy="22479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7-Point Star 79"/>
          <p:cNvSpPr/>
          <p:nvPr/>
        </p:nvSpPr>
        <p:spPr>
          <a:xfrm>
            <a:off x="3162300" y="3810000"/>
            <a:ext cx="190500"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7-Point Star 80"/>
          <p:cNvSpPr/>
          <p:nvPr/>
        </p:nvSpPr>
        <p:spPr>
          <a:xfrm>
            <a:off x="3962400" y="3505200"/>
            <a:ext cx="3048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7-Point Star 81"/>
          <p:cNvSpPr/>
          <p:nvPr/>
        </p:nvSpPr>
        <p:spPr>
          <a:xfrm>
            <a:off x="2895600" y="4405085"/>
            <a:ext cx="152400" cy="9071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7-Point Star 82"/>
          <p:cNvSpPr/>
          <p:nvPr/>
        </p:nvSpPr>
        <p:spPr>
          <a:xfrm>
            <a:off x="3581400" y="4495800"/>
            <a:ext cx="228600" cy="2286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7-Point Star 83"/>
          <p:cNvSpPr/>
          <p:nvPr/>
        </p:nvSpPr>
        <p:spPr>
          <a:xfrm>
            <a:off x="4648200" y="4314371"/>
            <a:ext cx="152400" cy="1360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7-Point Star 84"/>
          <p:cNvSpPr/>
          <p:nvPr/>
        </p:nvSpPr>
        <p:spPr>
          <a:xfrm>
            <a:off x="5141591" y="3581400"/>
            <a:ext cx="19493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7-Point Star 85"/>
          <p:cNvSpPr/>
          <p:nvPr/>
        </p:nvSpPr>
        <p:spPr>
          <a:xfrm>
            <a:off x="6495143" y="3657600"/>
            <a:ext cx="762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7-Point Star 86"/>
          <p:cNvSpPr/>
          <p:nvPr/>
        </p:nvSpPr>
        <p:spPr>
          <a:xfrm>
            <a:off x="6096000" y="3657600"/>
            <a:ext cx="190313"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7-Point Star 87"/>
          <p:cNvSpPr/>
          <p:nvPr/>
        </p:nvSpPr>
        <p:spPr>
          <a:xfrm>
            <a:off x="6992517" y="4191000"/>
            <a:ext cx="246483" cy="1233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7-Point Star 88"/>
          <p:cNvSpPr/>
          <p:nvPr/>
        </p:nvSpPr>
        <p:spPr>
          <a:xfrm>
            <a:off x="5562600" y="4024764"/>
            <a:ext cx="152400" cy="189095"/>
          </a:xfrm>
          <a:prstGeom prst="star7">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7-Point Star 89"/>
          <p:cNvSpPr/>
          <p:nvPr/>
        </p:nvSpPr>
        <p:spPr>
          <a:xfrm>
            <a:off x="4191000" y="3810000"/>
            <a:ext cx="7620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7-Point Star 90"/>
          <p:cNvSpPr/>
          <p:nvPr/>
        </p:nvSpPr>
        <p:spPr>
          <a:xfrm>
            <a:off x="4912991" y="3733800"/>
            <a:ext cx="112391"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7-Point Star 91"/>
          <p:cNvSpPr/>
          <p:nvPr/>
        </p:nvSpPr>
        <p:spPr>
          <a:xfrm>
            <a:off x="6286313" y="4314371"/>
            <a:ext cx="208830" cy="1360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7-Point Star 97"/>
          <p:cNvSpPr/>
          <p:nvPr/>
        </p:nvSpPr>
        <p:spPr>
          <a:xfrm>
            <a:off x="5336521" y="5682517"/>
            <a:ext cx="78722"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7-Point Star 98"/>
          <p:cNvSpPr/>
          <p:nvPr/>
        </p:nvSpPr>
        <p:spPr>
          <a:xfrm>
            <a:off x="3962400" y="6248400"/>
            <a:ext cx="1524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7-Point Star 99"/>
          <p:cNvSpPr/>
          <p:nvPr/>
        </p:nvSpPr>
        <p:spPr>
          <a:xfrm>
            <a:off x="3352800" y="5763529"/>
            <a:ext cx="45719" cy="1038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7-Point Star 100"/>
          <p:cNvSpPr/>
          <p:nvPr/>
        </p:nvSpPr>
        <p:spPr>
          <a:xfrm>
            <a:off x="8382000" y="4314371"/>
            <a:ext cx="114300" cy="6803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7-Point Star 101"/>
          <p:cNvSpPr/>
          <p:nvPr/>
        </p:nvSpPr>
        <p:spPr>
          <a:xfrm>
            <a:off x="3162300" y="2590800"/>
            <a:ext cx="45719"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7-Point Star 102"/>
          <p:cNvSpPr/>
          <p:nvPr/>
        </p:nvSpPr>
        <p:spPr>
          <a:xfrm>
            <a:off x="495300" y="2143351"/>
            <a:ext cx="45719" cy="8073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7-Point Star 103"/>
          <p:cNvSpPr/>
          <p:nvPr/>
        </p:nvSpPr>
        <p:spPr>
          <a:xfrm>
            <a:off x="7848600" y="3414283"/>
            <a:ext cx="762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7-Point Star 104"/>
          <p:cNvSpPr/>
          <p:nvPr/>
        </p:nvSpPr>
        <p:spPr>
          <a:xfrm>
            <a:off x="685800" y="3657600"/>
            <a:ext cx="7620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7-Point Star 105"/>
          <p:cNvSpPr/>
          <p:nvPr/>
        </p:nvSpPr>
        <p:spPr>
          <a:xfrm>
            <a:off x="4419600" y="5711593"/>
            <a:ext cx="45719" cy="1038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7-Point Star 107"/>
          <p:cNvSpPr/>
          <p:nvPr/>
        </p:nvSpPr>
        <p:spPr>
          <a:xfrm>
            <a:off x="5239056" y="1524000"/>
            <a:ext cx="97465"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7-Point Star 108"/>
          <p:cNvSpPr/>
          <p:nvPr/>
        </p:nvSpPr>
        <p:spPr>
          <a:xfrm>
            <a:off x="7391400" y="1904999"/>
            <a:ext cx="13335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7-Point Star 109"/>
          <p:cNvSpPr/>
          <p:nvPr/>
        </p:nvSpPr>
        <p:spPr>
          <a:xfrm>
            <a:off x="3733800" y="2926079"/>
            <a:ext cx="76200" cy="11025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7-Point Star 110"/>
          <p:cNvSpPr/>
          <p:nvPr/>
        </p:nvSpPr>
        <p:spPr>
          <a:xfrm>
            <a:off x="6495143" y="5895975"/>
            <a:ext cx="45719"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7-Point Star 111"/>
          <p:cNvSpPr/>
          <p:nvPr/>
        </p:nvSpPr>
        <p:spPr>
          <a:xfrm>
            <a:off x="7429500" y="5257800"/>
            <a:ext cx="45719" cy="4955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7-Point Star 112"/>
          <p:cNvSpPr/>
          <p:nvPr/>
        </p:nvSpPr>
        <p:spPr>
          <a:xfrm>
            <a:off x="8439150" y="5486400"/>
            <a:ext cx="57150" cy="17325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55407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What about this?</a:t>
            </a:r>
            <a:endParaRPr lang="en-US" dirty="0">
              <a:solidFill>
                <a:schemeClr val="tx1">
                  <a:lumMod val="95000"/>
                  <a:lumOff val="5000"/>
                </a:schemeClr>
              </a:solidFill>
            </a:endParaRPr>
          </a:p>
        </p:txBody>
      </p:sp>
      <p:sp>
        <p:nvSpPr>
          <p:cNvPr id="7" name="Rectangle 6"/>
          <p:cNvSpPr/>
          <p:nvPr/>
        </p:nvSpPr>
        <p:spPr>
          <a:xfrm>
            <a:off x="1053464" y="1797634"/>
            <a:ext cx="1447800" cy="1295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7-Point Star 12"/>
          <p:cNvSpPr/>
          <p:nvPr/>
        </p:nvSpPr>
        <p:spPr>
          <a:xfrm>
            <a:off x="2895600" y="1676400"/>
            <a:ext cx="1524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7-Point Star 13"/>
          <p:cNvSpPr/>
          <p:nvPr/>
        </p:nvSpPr>
        <p:spPr>
          <a:xfrm>
            <a:off x="4114800" y="2057400"/>
            <a:ext cx="152400"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7-Point Star 15"/>
          <p:cNvSpPr/>
          <p:nvPr/>
        </p:nvSpPr>
        <p:spPr>
          <a:xfrm>
            <a:off x="4419600" y="2057400"/>
            <a:ext cx="152400"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7-Point Star 16"/>
          <p:cNvSpPr/>
          <p:nvPr/>
        </p:nvSpPr>
        <p:spPr>
          <a:xfrm>
            <a:off x="4876800" y="2057400"/>
            <a:ext cx="148582"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7-Point Star 17"/>
          <p:cNvSpPr/>
          <p:nvPr/>
        </p:nvSpPr>
        <p:spPr>
          <a:xfrm>
            <a:off x="1074062" y="1904999"/>
            <a:ext cx="145138"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7-Point Star 19"/>
          <p:cNvSpPr/>
          <p:nvPr/>
        </p:nvSpPr>
        <p:spPr>
          <a:xfrm>
            <a:off x="1600200" y="2057400"/>
            <a:ext cx="236219"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7-Point Star 20"/>
          <p:cNvSpPr/>
          <p:nvPr/>
        </p:nvSpPr>
        <p:spPr>
          <a:xfrm>
            <a:off x="2152650" y="1950540"/>
            <a:ext cx="114300" cy="28575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7-Point Star 21"/>
          <p:cNvSpPr/>
          <p:nvPr/>
        </p:nvSpPr>
        <p:spPr>
          <a:xfrm>
            <a:off x="5943600" y="2057400"/>
            <a:ext cx="152400" cy="14287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7-Point Star 22"/>
          <p:cNvSpPr/>
          <p:nvPr/>
        </p:nvSpPr>
        <p:spPr>
          <a:xfrm>
            <a:off x="6495143" y="2071914"/>
            <a:ext cx="152400" cy="7143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7-Point Star 23"/>
          <p:cNvSpPr/>
          <p:nvPr/>
        </p:nvSpPr>
        <p:spPr>
          <a:xfrm>
            <a:off x="5257800" y="2514599"/>
            <a:ext cx="157443" cy="762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7-Point Star 24"/>
          <p:cNvSpPr/>
          <p:nvPr/>
        </p:nvSpPr>
        <p:spPr>
          <a:xfrm>
            <a:off x="6934200" y="2071914"/>
            <a:ext cx="116634" cy="12836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7-Point Star 25"/>
          <p:cNvSpPr/>
          <p:nvPr/>
        </p:nvSpPr>
        <p:spPr>
          <a:xfrm>
            <a:off x="5336521" y="2071914"/>
            <a:ext cx="226079" cy="13788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7-Point Star 26"/>
          <p:cNvSpPr/>
          <p:nvPr/>
        </p:nvSpPr>
        <p:spPr>
          <a:xfrm>
            <a:off x="1219200" y="2343150"/>
            <a:ext cx="145138" cy="24765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7-Point Star 27"/>
          <p:cNvSpPr/>
          <p:nvPr/>
        </p:nvSpPr>
        <p:spPr>
          <a:xfrm>
            <a:off x="1718309" y="2466975"/>
            <a:ext cx="101420" cy="47624"/>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7-Point Star 28"/>
          <p:cNvSpPr/>
          <p:nvPr/>
        </p:nvSpPr>
        <p:spPr>
          <a:xfrm>
            <a:off x="2171700" y="2514599"/>
            <a:ext cx="190500" cy="762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7-Point Star 29"/>
          <p:cNvSpPr/>
          <p:nvPr/>
        </p:nvSpPr>
        <p:spPr>
          <a:xfrm>
            <a:off x="8153400" y="2057400"/>
            <a:ext cx="228600"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7-Point Star 30"/>
          <p:cNvSpPr/>
          <p:nvPr/>
        </p:nvSpPr>
        <p:spPr>
          <a:xfrm>
            <a:off x="4495800" y="2514599"/>
            <a:ext cx="762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7-Point Star 31"/>
          <p:cNvSpPr/>
          <p:nvPr/>
        </p:nvSpPr>
        <p:spPr>
          <a:xfrm>
            <a:off x="3733800" y="2209801"/>
            <a:ext cx="1524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7-Point Star 32"/>
          <p:cNvSpPr/>
          <p:nvPr/>
        </p:nvSpPr>
        <p:spPr>
          <a:xfrm>
            <a:off x="3810000" y="2466975"/>
            <a:ext cx="304800" cy="12382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7-Point Star 33"/>
          <p:cNvSpPr/>
          <p:nvPr/>
        </p:nvSpPr>
        <p:spPr>
          <a:xfrm>
            <a:off x="4800600" y="2590800"/>
            <a:ext cx="224782"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7-Point Star 34"/>
          <p:cNvSpPr/>
          <p:nvPr/>
        </p:nvSpPr>
        <p:spPr>
          <a:xfrm>
            <a:off x="5715000" y="2552699"/>
            <a:ext cx="228600" cy="1143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7-Point Star 35"/>
          <p:cNvSpPr/>
          <p:nvPr/>
        </p:nvSpPr>
        <p:spPr>
          <a:xfrm>
            <a:off x="6495143" y="2537458"/>
            <a:ext cx="152400" cy="7239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7-Point Star 36"/>
          <p:cNvSpPr/>
          <p:nvPr/>
        </p:nvSpPr>
        <p:spPr>
          <a:xfrm>
            <a:off x="7391400" y="2552699"/>
            <a:ext cx="76200" cy="1143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7-Point Star 37"/>
          <p:cNvSpPr/>
          <p:nvPr/>
        </p:nvSpPr>
        <p:spPr>
          <a:xfrm>
            <a:off x="8686426" y="2107632"/>
            <a:ext cx="152774" cy="116456"/>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7-Point Star 38"/>
          <p:cNvSpPr/>
          <p:nvPr/>
        </p:nvSpPr>
        <p:spPr>
          <a:xfrm>
            <a:off x="8382000" y="2573653"/>
            <a:ext cx="228600" cy="9334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7-Point Star 39"/>
          <p:cNvSpPr/>
          <p:nvPr/>
        </p:nvSpPr>
        <p:spPr>
          <a:xfrm>
            <a:off x="7772400" y="2528887"/>
            <a:ext cx="152400" cy="91439"/>
          </a:xfrm>
          <a:prstGeom prst="star7">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7-Point Star 40"/>
          <p:cNvSpPr/>
          <p:nvPr/>
        </p:nvSpPr>
        <p:spPr>
          <a:xfrm>
            <a:off x="7429500" y="2107632"/>
            <a:ext cx="190500" cy="12502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7-Point Star 41"/>
          <p:cNvSpPr/>
          <p:nvPr/>
        </p:nvSpPr>
        <p:spPr>
          <a:xfrm flipH="1">
            <a:off x="1219200" y="2643385"/>
            <a:ext cx="72569" cy="20828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7-Point Star 42"/>
          <p:cNvSpPr/>
          <p:nvPr/>
        </p:nvSpPr>
        <p:spPr>
          <a:xfrm>
            <a:off x="1718309" y="2788919"/>
            <a:ext cx="118110" cy="18288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7-Point Star 43"/>
          <p:cNvSpPr/>
          <p:nvPr/>
        </p:nvSpPr>
        <p:spPr>
          <a:xfrm>
            <a:off x="2266950" y="2880359"/>
            <a:ext cx="95250" cy="9144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7-Point Star 45"/>
          <p:cNvSpPr/>
          <p:nvPr/>
        </p:nvSpPr>
        <p:spPr>
          <a:xfrm>
            <a:off x="457200" y="4648200"/>
            <a:ext cx="762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7-Point Star 46"/>
          <p:cNvSpPr/>
          <p:nvPr/>
        </p:nvSpPr>
        <p:spPr>
          <a:xfrm>
            <a:off x="1219200" y="4314371"/>
            <a:ext cx="145138" cy="18142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7-Point Star 47"/>
          <p:cNvSpPr/>
          <p:nvPr/>
        </p:nvSpPr>
        <p:spPr>
          <a:xfrm>
            <a:off x="1095829" y="4724400"/>
            <a:ext cx="195940" cy="2286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7-Point Star 48"/>
          <p:cNvSpPr/>
          <p:nvPr/>
        </p:nvSpPr>
        <p:spPr>
          <a:xfrm>
            <a:off x="1095829" y="5257800"/>
            <a:ext cx="123371" cy="9910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7-Point Star 49"/>
          <p:cNvSpPr/>
          <p:nvPr/>
        </p:nvSpPr>
        <p:spPr>
          <a:xfrm>
            <a:off x="1447800" y="5136141"/>
            <a:ext cx="270509" cy="12165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7-Point Star 50"/>
          <p:cNvSpPr/>
          <p:nvPr/>
        </p:nvSpPr>
        <p:spPr>
          <a:xfrm>
            <a:off x="1600200" y="5356907"/>
            <a:ext cx="118109" cy="12949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7-Point Star 51"/>
          <p:cNvSpPr/>
          <p:nvPr/>
        </p:nvSpPr>
        <p:spPr>
          <a:xfrm>
            <a:off x="2071007" y="5312973"/>
            <a:ext cx="209550" cy="12949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7-Point Star 52"/>
          <p:cNvSpPr/>
          <p:nvPr/>
        </p:nvSpPr>
        <p:spPr>
          <a:xfrm>
            <a:off x="1981200" y="5659658"/>
            <a:ext cx="190500" cy="207742"/>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7-Point Star 53"/>
          <p:cNvSpPr/>
          <p:nvPr/>
        </p:nvSpPr>
        <p:spPr>
          <a:xfrm>
            <a:off x="2485572" y="5895975"/>
            <a:ext cx="181429" cy="2286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7-Point Star 54"/>
          <p:cNvSpPr/>
          <p:nvPr/>
        </p:nvSpPr>
        <p:spPr>
          <a:xfrm>
            <a:off x="1600200" y="4800600"/>
            <a:ext cx="168819"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7-Point Star 55"/>
          <p:cNvSpPr/>
          <p:nvPr/>
        </p:nvSpPr>
        <p:spPr>
          <a:xfrm>
            <a:off x="762000" y="4648200"/>
            <a:ext cx="76200" cy="1905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7-Point Star 56"/>
          <p:cNvSpPr/>
          <p:nvPr/>
        </p:nvSpPr>
        <p:spPr>
          <a:xfrm>
            <a:off x="7772400" y="4800600"/>
            <a:ext cx="1524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7-Point Star 57"/>
          <p:cNvSpPr/>
          <p:nvPr/>
        </p:nvSpPr>
        <p:spPr>
          <a:xfrm>
            <a:off x="7924800" y="5257800"/>
            <a:ext cx="228600" cy="9910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7-Point Star 60"/>
          <p:cNvSpPr/>
          <p:nvPr/>
        </p:nvSpPr>
        <p:spPr>
          <a:xfrm>
            <a:off x="6286313" y="5659658"/>
            <a:ext cx="208830" cy="1038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7-Point Star 61"/>
          <p:cNvSpPr/>
          <p:nvPr/>
        </p:nvSpPr>
        <p:spPr>
          <a:xfrm>
            <a:off x="6781800" y="5981700"/>
            <a:ext cx="152400"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7-Point Star 62"/>
          <p:cNvSpPr/>
          <p:nvPr/>
        </p:nvSpPr>
        <p:spPr>
          <a:xfrm>
            <a:off x="7239000" y="6096000"/>
            <a:ext cx="1524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7-Point Star 63"/>
          <p:cNvSpPr/>
          <p:nvPr/>
        </p:nvSpPr>
        <p:spPr>
          <a:xfrm>
            <a:off x="7772400" y="5659658"/>
            <a:ext cx="762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7-Point Star 64"/>
          <p:cNvSpPr/>
          <p:nvPr/>
        </p:nvSpPr>
        <p:spPr>
          <a:xfrm>
            <a:off x="7620000" y="5981700"/>
            <a:ext cx="152400" cy="5715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7-Point Star 65"/>
          <p:cNvSpPr/>
          <p:nvPr/>
        </p:nvSpPr>
        <p:spPr>
          <a:xfrm>
            <a:off x="3200400" y="3138487"/>
            <a:ext cx="152400" cy="275796"/>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7-Point Star 66"/>
          <p:cNvSpPr/>
          <p:nvPr/>
        </p:nvSpPr>
        <p:spPr>
          <a:xfrm>
            <a:off x="4800600" y="3138487"/>
            <a:ext cx="112391" cy="13789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7-Point Star 67"/>
          <p:cNvSpPr/>
          <p:nvPr/>
        </p:nvSpPr>
        <p:spPr>
          <a:xfrm>
            <a:off x="5943600" y="3276385"/>
            <a:ext cx="152400" cy="13789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7-Point Star 68"/>
          <p:cNvSpPr/>
          <p:nvPr/>
        </p:nvSpPr>
        <p:spPr>
          <a:xfrm>
            <a:off x="6992517" y="3414283"/>
            <a:ext cx="74458" cy="9091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7-Point Star 69"/>
          <p:cNvSpPr/>
          <p:nvPr/>
        </p:nvSpPr>
        <p:spPr>
          <a:xfrm>
            <a:off x="7772400" y="3886200"/>
            <a:ext cx="26670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7-Point Star 70"/>
          <p:cNvSpPr/>
          <p:nvPr/>
        </p:nvSpPr>
        <p:spPr>
          <a:xfrm>
            <a:off x="5025382" y="4697731"/>
            <a:ext cx="232418"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7-Point Star 71"/>
          <p:cNvSpPr/>
          <p:nvPr/>
        </p:nvSpPr>
        <p:spPr>
          <a:xfrm>
            <a:off x="7066975" y="4648200"/>
            <a:ext cx="172025"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7-Point Star 72"/>
          <p:cNvSpPr/>
          <p:nvPr/>
        </p:nvSpPr>
        <p:spPr>
          <a:xfrm>
            <a:off x="3048000" y="4953000"/>
            <a:ext cx="2286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7-Point Star 73"/>
          <p:cNvSpPr/>
          <p:nvPr/>
        </p:nvSpPr>
        <p:spPr>
          <a:xfrm>
            <a:off x="4114800" y="4838700"/>
            <a:ext cx="152400" cy="1600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7-Point Star 74"/>
          <p:cNvSpPr/>
          <p:nvPr/>
        </p:nvSpPr>
        <p:spPr>
          <a:xfrm>
            <a:off x="2114550" y="3459741"/>
            <a:ext cx="152400" cy="19785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7-Point Star 75"/>
          <p:cNvSpPr/>
          <p:nvPr/>
        </p:nvSpPr>
        <p:spPr>
          <a:xfrm>
            <a:off x="2190750" y="4191000"/>
            <a:ext cx="17145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7-Point Star 76"/>
          <p:cNvSpPr/>
          <p:nvPr/>
        </p:nvSpPr>
        <p:spPr>
          <a:xfrm>
            <a:off x="1659254" y="3962400"/>
            <a:ext cx="45719" cy="12472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7-Point Star 77"/>
          <p:cNvSpPr/>
          <p:nvPr/>
        </p:nvSpPr>
        <p:spPr>
          <a:xfrm>
            <a:off x="5829300" y="4697731"/>
            <a:ext cx="266700" cy="14096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7-Point Star 78"/>
          <p:cNvSpPr/>
          <p:nvPr/>
        </p:nvSpPr>
        <p:spPr>
          <a:xfrm>
            <a:off x="2057400" y="4495800"/>
            <a:ext cx="219075" cy="22479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7-Point Star 79"/>
          <p:cNvSpPr/>
          <p:nvPr/>
        </p:nvSpPr>
        <p:spPr>
          <a:xfrm>
            <a:off x="3162300" y="3810000"/>
            <a:ext cx="190500"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7-Point Star 80"/>
          <p:cNvSpPr/>
          <p:nvPr/>
        </p:nvSpPr>
        <p:spPr>
          <a:xfrm>
            <a:off x="3962400" y="3505200"/>
            <a:ext cx="3048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7-Point Star 81"/>
          <p:cNvSpPr/>
          <p:nvPr/>
        </p:nvSpPr>
        <p:spPr>
          <a:xfrm>
            <a:off x="2895600" y="4405085"/>
            <a:ext cx="152400" cy="9071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7-Point Star 82"/>
          <p:cNvSpPr/>
          <p:nvPr/>
        </p:nvSpPr>
        <p:spPr>
          <a:xfrm>
            <a:off x="3581400" y="4495800"/>
            <a:ext cx="228600" cy="2286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7-Point Star 83"/>
          <p:cNvSpPr/>
          <p:nvPr/>
        </p:nvSpPr>
        <p:spPr>
          <a:xfrm>
            <a:off x="4648200" y="4314371"/>
            <a:ext cx="152400" cy="1360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7-Point Star 84"/>
          <p:cNvSpPr/>
          <p:nvPr/>
        </p:nvSpPr>
        <p:spPr>
          <a:xfrm>
            <a:off x="5141591" y="3581400"/>
            <a:ext cx="19493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7-Point Star 85"/>
          <p:cNvSpPr/>
          <p:nvPr/>
        </p:nvSpPr>
        <p:spPr>
          <a:xfrm>
            <a:off x="6495143" y="3657600"/>
            <a:ext cx="762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7-Point Star 86"/>
          <p:cNvSpPr/>
          <p:nvPr/>
        </p:nvSpPr>
        <p:spPr>
          <a:xfrm>
            <a:off x="6096000" y="3657600"/>
            <a:ext cx="190313"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7-Point Star 87"/>
          <p:cNvSpPr/>
          <p:nvPr/>
        </p:nvSpPr>
        <p:spPr>
          <a:xfrm>
            <a:off x="6992517" y="4191000"/>
            <a:ext cx="246483" cy="1233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7-Point Star 88"/>
          <p:cNvSpPr/>
          <p:nvPr/>
        </p:nvSpPr>
        <p:spPr>
          <a:xfrm>
            <a:off x="5562600" y="4024764"/>
            <a:ext cx="152400" cy="189095"/>
          </a:xfrm>
          <a:prstGeom prst="star7">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7-Point Star 89"/>
          <p:cNvSpPr/>
          <p:nvPr/>
        </p:nvSpPr>
        <p:spPr>
          <a:xfrm>
            <a:off x="4191000" y="3810000"/>
            <a:ext cx="7620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7-Point Star 90"/>
          <p:cNvSpPr/>
          <p:nvPr/>
        </p:nvSpPr>
        <p:spPr>
          <a:xfrm>
            <a:off x="4912991" y="3733800"/>
            <a:ext cx="112391"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7-Point Star 91"/>
          <p:cNvSpPr/>
          <p:nvPr/>
        </p:nvSpPr>
        <p:spPr>
          <a:xfrm>
            <a:off x="6286313" y="4314371"/>
            <a:ext cx="208830" cy="1360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p:cNvSpPr txBox="1"/>
          <p:nvPr/>
        </p:nvSpPr>
        <p:spPr>
          <a:xfrm>
            <a:off x="171450" y="3093034"/>
            <a:ext cx="3886200" cy="369332"/>
          </a:xfrm>
          <a:prstGeom prst="rect">
            <a:avLst/>
          </a:prstGeom>
          <a:noFill/>
        </p:spPr>
        <p:txBody>
          <a:bodyPr wrap="square" rtlCol="0">
            <a:spAutoFit/>
          </a:bodyPr>
          <a:lstStyle/>
          <a:p>
            <a:r>
              <a:rPr lang="en-US" b="1" dirty="0" smtClean="0"/>
              <a:t>Major Depressive Disorder</a:t>
            </a:r>
            <a:endParaRPr lang="en-US" b="1" dirty="0"/>
          </a:p>
        </p:txBody>
      </p:sp>
      <p:sp>
        <p:nvSpPr>
          <p:cNvPr id="98" name="7-Point Star 97"/>
          <p:cNvSpPr/>
          <p:nvPr/>
        </p:nvSpPr>
        <p:spPr>
          <a:xfrm>
            <a:off x="5336521" y="5682517"/>
            <a:ext cx="78722"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7-Point Star 98"/>
          <p:cNvSpPr/>
          <p:nvPr/>
        </p:nvSpPr>
        <p:spPr>
          <a:xfrm>
            <a:off x="3962400" y="6248400"/>
            <a:ext cx="1524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7-Point Star 99"/>
          <p:cNvSpPr/>
          <p:nvPr/>
        </p:nvSpPr>
        <p:spPr>
          <a:xfrm>
            <a:off x="3352800" y="5763529"/>
            <a:ext cx="45719" cy="1038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7-Point Star 100"/>
          <p:cNvSpPr/>
          <p:nvPr/>
        </p:nvSpPr>
        <p:spPr>
          <a:xfrm>
            <a:off x="8382000" y="4314371"/>
            <a:ext cx="114300" cy="6803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7-Point Star 101"/>
          <p:cNvSpPr/>
          <p:nvPr/>
        </p:nvSpPr>
        <p:spPr>
          <a:xfrm>
            <a:off x="3162300" y="2590800"/>
            <a:ext cx="45719"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7-Point Star 102"/>
          <p:cNvSpPr/>
          <p:nvPr/>
        </p:nvSpPr>
        <p:spPr>
          <a:xfrm>
            <a:off x="495300" y="2143351"/>
            <a:ext cx="45719" cy="8073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7-Point Star 103"/>
          <p:cNvSpPr/>
          <p:nvPr/>
        </p:nvSpPr>
        <p:spPr>
          <a:xfrm>
            <a:off x="7848600" y="3414283"/>
            <a:ext cx="762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7-Point Star 104"/>
          <p:cNvSpPr/>
          <p:nvPr/>
        </p:nvSpPr>
        <p:spPr>
          <a:xfrm>
            <a:off x="685800" y="3657600"/>
            <a:ext cx="7620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7-Point Star 105"/>
          <p:cNvSpPr/>
          <p:nvPr/>
        </p:nvSpPr>
        <p:spPr>
          <a:xfrm>
            <a:off x="4419600" y="5711593"/>
            <a:ext cx="45719" cy="1038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7-Point Star 107"/>
          <p:cNvSpPr/>
          <p:nvPr/>
        </p:nvSpPr>
        <p:spPr>
          <a:xfrm>
            <a:off x="5239056" y="1524000"/>
            <a:ext cx="97465"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7-Point Star 108"/>
          <p:cNvSpPr/>
          <p:nvPr/>
        </p:nvSpPr>
        <p:spPr>
          <a:xfrm>
            <a:off x="7391400" y="1904999"/>
            <a:ext cx="13335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7-Point Star 109"/>
          <p:cNvSpPr/>
          <p:nvPr/>
        </p:nvSpPr>
        <p:spPr>
          <a:xfrm>
            <a:off x="3733800" y="2926079"/>
            <a:ext cx="76200" cy="11025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7-Point Star 110"/>
          <p:cNvSpPr/>
          <p:nvPr/>
        </p:nvSpPr>
        <p:spPr>
          <a:xfrm>
            <a:off x="6495143" y="5895975"/>
            <a:ext cx="45719"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7-Point Star 111"/>
          <p:cNvSpPr/>
          <p:nvPr/>
        </p:nvSpPr>
        <p:spPr>
          <a:xfrm>
            <a:off x="7429500" y="5257800"/>
            <a:ext cx="45719" cy="4955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7-Point Star 112"/>
          <p:cNvSpPr/>
          <p:nvPr/>
        </p:nvSpPr>
        <p:spPr>
          <a:xfrm>
            <a:off x="8439150" y="5486400"/>
            <a:ext cx="57150" cy="17325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71722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What about this?</a:t>
            </a:r>
            <a:endParaRPr lang="en-US" dirty="0">
              <a:solidFill>
                <a:schemeClr val="tx1">
                  <a:lumMod val="95000"/>
                  <a:lumOff val="5000"/>
                </a:schemeClr>
              </a:solidFill>
            </a:endParaRPr>
          </a:p>
        </p:txBody>
      </p:sp>
      <p:sp>
        <p:nvSpPr>
          <p:cNvPr id="7" name="Rectangle 6"/>
          <p:cNvSpPr/>
          <p:nvPr/>
        </p:nvSpPr>
        <p:spPr>
          <a:xfrm>
            <a:off x="1053464" y="1797634"/>
            <a:ext cx="1447800" cy="1295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ircular Arrow 8"/>
          <p:cNvSpPr/>
          <p:nvPr/>
        </p:nvSpPr>
        <p:spPr>
          <a:xfrm rot="9348759">
            <a:off x="5882913" y="3780400"/>
            <a:ext cx="2368125" cy="2711484"/>
          </a:xfrm>
          <a:prstGeom prst="circular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7-Point Star 12"/>
          <p:cNvSpPr/>
          <p:nvPr/>
        </p:nvSpPr>
        <p:spPr>
          <a:xfrm>
            <a:off x="2895600" y="1676400"/>
            <a:ext cx="1524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7-Point Star 13"/>
          <p:cNvSpPr/>
          <p:nvPr/>
        </p:nvSpPr>
        <p:spPr>
          <a:xfrm>
            <a:off x="4114800" y="2057400"/>
            <a:ext cx="152400"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7-Point Star 15"/>
          <p:cNvSpPr/>
          <p:nvPr/>
        </p:nvSpPr>
        <p:spPr>
          <a:xfrm>
            <a:off x="4419600" y="2057400"/>
            <a:ext cx="152400"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7-Point Star 16"/>
          <p:cNvSpPr/>
          <p:nvPr/>
        </p:nvSpPr>
        <p:spPr>
          <a:xfrm>
            <a:off x="4876800" y="2057400"/>
            <a:ext cx="148582"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7-Point Star 17"/>
          <p:cNvSpPr/>
          <p:nvPr/>
        </p:nvSpPr>
        <p:spPr>
          <a:xfrm>
            <a:off x="1074062" y="1904999"/>
            <a:ext cx="145138"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7-Point Star 19"/>
          <p:cNvSpPr/>
          <p:nvPr/>
        </p:nvSpPr>
        <p:spPr>
          <a:xfrm>
            <a:off x="1600200" y="2057400"/>
            <a:ext cx="236219"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7-Point Star 20"/>
          <p:cNvSpPr/>
          <p:nvPr/>
        </p:nvSpPr>
        <p:spPr>
          <a:xfrm>
            <a:off x="2152650" y="1950540"/>
            <a:ext cx="114300" cy="28575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7-Point Star 21"/>
          <p:cNvSpPr/>
          <p:nvPr/>
        </p:nvSpPr>
        <p:spPr>
          <a:xfrm>
            <a:off x="5943600" y="2057400"/>
            <a:ext cx="152400" cy="14287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7-Point Star 22"/>
          <p:cNvSpPr/>
          <p:nvPr/>
        </p:nvSpPr>
        <p:spPr>
          <a:xfrm>
            <a:off x="6495143" y="2071914"/>
            <a:ext cx="152400" cy="7143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7-Point Star 23"/>
          <p:cNvSpPr/>
          <p:nvPr/>
        </p:nvSpPr>
        <p:spPr>
          <a:xfrm>
            <a:off x="5257800" y="2514599"/>
            <a:ext cx="157443" cy="762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7-Point Star 24"/>
          <p:cNvSpPr/>
          <p:nvPr/>
        </p:nvSpPr>
        <p:spPr>
          <a:xfrm>
            <a:off x="6934200" y="2071914"/>
            <a:ext cx="116634" cy="12836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7-Point Star 25"/>
          <p:cNvSpPr/>
          <p:nvPr/>
        </p:nvSpPr>
        <p:spPr>
          <a:xfrm>
            <a:off x="5336521" y="2071914"/>
            <a:ext cx="226079" cy="13788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7-Point Star 26"/>
          <p:cNvSpPr/>
          <p:nvPr/>
        </p:nvSpPr>
        <p:spPr>
          <a:xfrm>
            <a:off x="1219200" y="2343150"/>
            <a:ext cx="145138" cy="24765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7-Point Star 27"/>
          <p:cNvSpPr/>
          <p:nvPr/>
        </p:nvSpPr>
        <p:spPr>
          <a:xfrm>
            <a:off x="1718309" y="2466975"/>
            <a:ext cx="101420" cy="47624"/>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7-Point Star 28"/>
          <p:cNvSpPr/>
          <p:nvPr/>
        </p:nvSpPr>
        <p:spPr>
          <a:xfrm>
            <a:off x="2171700" y="2514599"/>
            <a:ext cx="190500" cy="762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7-Point Star 29"/>
          <p:cNvSpPr/>
          <p:nvPr/>
        </p:nvSpPr>
        <p:spPr>
          <a:xfrm>
            <a:off x="8153400" y="2057400"/>
            <a:ext cx="228600"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7-Point Star 30"/>
          <p:cNvSpPr/>
          <p:nvPr/>
        </p:nvSpPr>
        <p:spPr>
          <a:xfrm>
            <a:off x="4495800" y="2514599"/>
            <a:ext cx="762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7-Point Star 31"/>
          <p:cNvSpPr/>
          <p:nvPr/>
        </p:nvSpPr>
        <p:spPr>
          <a:xfrm>
            <a:off x="3733800" y="2209801"/>
            <a:ext cx="1524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7-Point Star 32"/>
          <p:cNvSpPr/>
          <p:nvPr/>
        </p:nvSpPr>
        <p:spPr>
          <a:xfrm>
            <a:off x="3810000" y="2466975"/>
            <a:ext cx="304800" cy="12382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7-Point Star 33"/>
          <p:cNvSpPr/>
          <p:nvPr/>
        </p:nvSpPr>
        <p:spPr>
          <a:xfrm>
            <a:off x="4800600" y="2590800"/>
            <a:ext cx="224782"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7-Point Star 34"/>
          <p:cNvSpPr/>
          <p:nvPr/>
        </p:nvSpPr>
        <p:spPr>
          <a:xfrm>
            <a:off x="5715000" y="2552699"/>
            <a:ext cx="228600" cy="1143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7-Point Star 35"/>
          <p:cNvSpPr/>
          <p:nvPr/>
        </p:nvSpPr>
        <p:spPr>
          <a:xfrm>
            <a:off x="6495143" y="2537458"/>
            <a:ext cx="152400" cy="7239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7-Point Star 36"/>
          <p:cNvSpPr/>
          <p:nvPr/>
        </p:nvSpPr>
        <p:spPr>
          <a:xfrm>
            <a:off x="7391400" y="2552699"/>
            <a:ext cx="76200" cy="1143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7-Point Star 37"/>
          <p:cNvSpPr/>
          <p:nvPr/>
        </p:nvSpPr>
        <p:spPr>
          <a:xfrm>
            <a:off x="8686426" y="2107632"/>
            <a:ext cx="152774" cy="116456"/>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7-Point Star 38"/>
          <p:cNvSpPr/>
          <p:nvPr/>
        </p:nvSpPr>
        <p:spPr>
          <a:xfrm>
            <a:off x="8382000" y="2573653"/>
            <a:ext cx="228600" cy="9334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7-Point Star 39"/>
          <p:cNvSpPr/>
          <p:nvPr/>
        </p:nvSpPr>
        <p:spPr>
          <a:xfrm>
            <a:off x="7772400" y="2528887"/>
            <a:ext cx="152400" cy="91439"/>
          </a:xfrm>
          <a:prstGeom prst="star7">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7-Point Star 40"/>
          <p:cNvSpPr/>
          <p:nvPr/>
        </p:nvSpPr>
        <p:spPr>
          <a:xfrm>
            <a:off x="7429500" y="2107632"/>
            <a:ext cx="190500" cy="12502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7-Point Star 41"/>
          <p:cNvSpPr/>
          <p:nvPr/>
        </p:nvSpPr>
        <p:spPr>
          <a:xfrm flipH="1">
            <a:off x="1219200" y="2643385"/>
            <a:ext cx="72569" cy="20828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7-Point Star 42"/>
          <p:cNvSpPr/>
          <p:nvPr/>
        </p:nvSpPr>
        <p:spPr>
          <a:xfrm>
            <a:off x="1718309" y="2788919"/>
            <a:ext cx="118110" cy="18288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7-Point Star 43"/>
          <p:cNvSpPr/>
          <p:nvPr/>
        </p:nvSpPr>
        <p:spPr>
          <a:xfrm>
            <a:off x="2266950" y="2880359"/>
            <a:ext cx="95250" cy="9144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7-Point Star 45"/>
          <p:cNvSpPr/>
          <p:nvPr/>
        </p:nvSpPr>
        <p:spPr>
          <a:xfrm>
            <a:off x="457200" y="4648200"/>
            <a:ext cx="762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7-Point Star 46"/>
          <p:cNvSpPr/>
          <p:nvPr/>
        </p:nvSpPr>
        <p:spPr>
          <a:xfrm>
            <a:off x="1219200" y="4314371"/>
            <a:ext cx="145138" cy="18142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7-Point Star 47"/>
          <p:cNvSpPr/>
          <p:nvPr/>
        </p:nvSpPr>
        <p:spPr>
          <a:xfrm>
            <a:off x="1095829" y="4724400"/>
            <a:ext cx="195940" cy="2286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7-Point Star 48"/>
          <p:cNvSpPr/>
          <p:nvPr/>
        </p:nvSpPr>
        <p:spPr>
          <a:xfrm>
            <a:off x="1095829" y="5257800"/>
            <a:ext cx="123371" cy="9910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7-Point Star 49"/>
          <p:cNvSpPr/>
          <p:nvPr/>
        </p:nvSpPr>
        <p:spPr>
          <a:xfrm>
            <a:off x="1447800" y="5136141"/>
            <a:ext cx="270509" cy="12165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7-Point Star 50"/>
          <p:cNvSpPr/>
          <p:nvPr/>
        </p:nvSpPr>
        <p:spPr>
          <a:xfrm>
            <a:off x="1600200" y="5356907"/>
            <a:ext cx="118109" cy="12949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7-Point Star 51"/>
          <p:cNvSpPr/>
          <p:nvPr/>
        </p:nvSpPr>
        <p:spPr>
          <a:xfrm>
            <a:off x="2071007" y="5312973"/>
            <a:ext cx="209550" cy="12949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7-Point Star 52"/>
          <p:cNvSpPr/>
          <p:nvPr/>
        </p:nvSpPr>
        <p:spPr>
          <a:xfrm>
            <a:off x="1981200" y="5659658"/>
            <a:ext cx="190500" cy="207742"/>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7-Point Star 53"/>
          <p:cNvSpPr/>
          <p:nvPr/>
        </p:nvSpPr>
        <p:spPr>
          <a:xfrm>
            <a:off x="2485572" y="5895975"/>
            <a:ext cx="181429" cy="2286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7-Point Star 54"/>
          <p:cNvSpPr/>
          <p:nvPr/>
        </p:nvSpPr>
        <p:spPr>
          <a:xfrm>
            <a:off x="1600200" y="4800600"/>
            <a:ext cx="168819"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7-Point Star 55"/>
          <p:cNvSpPr/>
          <p:nvPr/>
        </p:nvSpPr>
        <p:spPr>
          <a:xfrm>
            <a:off x="762000" y="4648200"/>
            <a:ext cx="76200" cy="1905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7-Point Star 56"/>
          <p:cNvSpPr/>
          <p:nvPr/>
        </p:nvSpPr>
        <p:spPr>
          <a:xfrm>
            <a:off x="7772400" y="4800600"/>
            <a:ext cx="1524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7-Point Star 57"/>
          <p:cNvSpPr/>
          <p:nvPr/>
        </p:nvSpPr>
        <p:spPr>
          <a:xfrm>
            <a:off x="7924800" y="5257800"/>
            <a:ext cx="228600" cy="9910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7-Point Star 60"/>
          <p:cNvSpPr/>
          <p:nvPr/>
        </p:nvSpPr>
        <p:spPr>
          <a:xfrm>
            <a:off x="6286313" y="5659658"/>
            <a:ext cx="208830" cy="1038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7-Point Star 61"/>
          <p:cNvSpPr/>
          <p:nvPr/>
        </p:nvSpPr>
        <p:spPr>
          <a:xfrm>
            <a:off x="6781800" y="5981700"/>
            <a:ext cx="152400"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7-Point Star 62"/>
          <p:cNvSpPr/>
          <p:nvPr/>
        </p:nvSpPr>
        <p:spPr>
          <a:xfrm>
            <a:off x="7239000" y="6096000"/>
            <a:ext cx="1524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7-Point Star 63"/>
          <p:cNvSpPr/>
          <p:nvPr/>
        </p:nvSpPr>
        <p:spPr>
          <a:xfrm>
            <a:off x="7772400" y="5659658"/>
            <a:ext cx="762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7-Point Star 64"/>
          <p:cNvSpPr/>
          <p:nvPr/>
        </p:nvSpPr>
        <p:spPr>
          <a:xfrm>
            <a:off x="7620000" y="5981700"/>
            <a:ext cx="152400" cy="5715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7-Point Star 65"/>
          <p:cNvSpPr/>
          <p:nvPr/>
        </p:nvSpPr>
        <p:spPr>
          <a:xfrm>
            <a:off x="3200400" y="3138487"/>
            <a:ext cx="152400" cy="275796"/>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7-Point Star 66"/>
          <p:cNvSpPr/>
          <p:nvPr/>
        </p:nvSpPr>
        <p:spPr>
          <a:xfrm>
            <a:off x="4800600" y="3138487"/>
            <a:ext cx="112391" cy="13789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7-Point Star 67"/>
          <p:cNvSpPr/>
          <p:nvPr/>
        </p:nvSpPr>
        <p:spPr>
          <a:xfrm>
            <a:off x="5943600" y="3276385"/>
            <a:ext cx="152400" cy="13789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7-Point Star 68"/>
          <p:cNvSpPr/>
          <p:nvPr/>
        </p:nvSpPr>
        <p:spPr>
          <a:xfrm>
            <a:off x="6992517" y="3414283"/>
            <a:ext cx="74458" cy="9091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7-Point Star 69"/>
          <p:cNvSpPr/>
          <p:nvPr/>
        </p:nvSpPr>
        <p:spPr>
          <a:xfrm>
            <a:off x="7772400" y="3886200"/>
            <a:ext cx="26670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7-Point Star 70"/>
          <p:cNvSpPr/>
          <p:nvPr/>
        </p:nvSpPr>
        <p:spPr>
          <a:xfrm>
            <a:off x="5025382" y="4697731"/>
            <a:ext cx="232418"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7-Point Star 71"/>
          <p:cNvSpPr/>
          <p:nvPr/>
        </p:nvSpPr>
        <p:spPr>
          <a:xfrm>
            <a:off x="7066975" y="4648200"/>
            <a:ext cx="172025"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7-Point Star 72"/>
          <p:cNvSpPr/>
          <p:nvPr/>
        </p:nvSpPr>
        <p:spPr>
          <a:xfrm>
            <a:off x="3048000" y="4953000"/>
            <a:ext cx="2286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7-Point Star 73"/>
          <p:cNvSpPr/>
          <p:nvPr/>
        </p:nvSpPr>
        <p:spPr>
          <a:xfrm>
            <a:off x="4114800" y="4838700"/>
            <a:ext cx="152400" cy="1600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7-Point Star 74"/>
          <p:cNvSpPr/>
          <p:nvPr/>
        </p:nvSpPr>
        <p:spPr>
          <a:xfrm>
            <a:off x="2114550" y="3459741"/>
            <a:ext cx="152400" cy="19785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7-Point Star 75"/>
          <p:cNvSpPr/>
          <p:nvPr/>
        </p:nvSpPr>
        <p:spPr>
          <a:xfrm>
            <a:off x="2190750" y="4191000"/>
            <a:ext cx="17145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7-Point Star 76"/>
          <p:cNvSpPr/>
          <p:nvPr/>
        </p:nvSpPr>
        <p:spPr>
          <a:xfrm>
            <a:off x="1659254" y="3962400"/>
            <a:ext cx="45719" cy="12472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7-Point Star 77"/>
          <p:cNvSpPr/>
          <p:nvPr/>
        </p:nvSpPr>
        <p:spPr>
          <a:xfrm>
            <a:off x="5829300" y="4697731"/>
            <a:ext cx="266700" cy="14096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7-Point Star 78"/>
          <p:cNvSpPr/>
          <p:nvPr/>
        </p:nvSpPr>
        <p:spPr>
          <a:xfrm>
            <a:off x="2057400" y="4495800"/>
            <a:ext cx="219075" cy="22479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7-Point Star 79"/>
          <p:cNvSpPr/>
          <p:nvPr/>
        </p:nvSpPr>
        <p:spPr>
          <a:xfrm>
            <a:off x="3162300" y="3810000"/>
            <a:ext cx="190500"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7-Point Star 80"/>
          <p:cNvSpPr/>
          <p:nvPr/>
        </p:nvSpPr>
        <p:spPr>
          <a:xfrm>
            <a:off x="3962400" y="3505200"/>
            <a:ext cx="3048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7-Point Star 81"/>
          <p:cNvSpPr/>
          <p:nvPr/>
        </p:nvSpPr>
        <p:spPr>
          <a:xfrm>
            <a:off x="2895600" y="4405085"/>
            <a:ext cx="152400" cy="9071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7-Point Star 82"/>
          <p:cNvSpPr/>
          <p:nvPr/>
        </p:nvSpPr>
        <p:spPr>
          <a:xfrm>
            <a:off x="3581400" y="4495800"/>
            <a:ext cx="228600" cy="2286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7-Point Star 83"/>
          <p:cNvSpPr/>
          <p:nvPr/>
        </p:nvSpPr>
        <p:spPr>
          <a:xfrm>
            <a:off x="4648200" y="4314371"/>
            <a:ext cx="152400" cy="1360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7-Point Star 84"/>
          <p:cNvSpPr/>
          <p:nvPr/>
        </p:nvSpPr>
        <p:spPr>
          <a:xfrm>
            <a:off x="5141591" y="3581400"/>
            <a:ext cx="19493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7-Point Star 85"/>
          <p:cNvSpPr/>
          <p:nvPr/>
        </p:nvSpPr>
        <p:spPr>
          <a:xfrm>
            <a:off x="6495143" y="3657600"/>
            <a:ext cx="762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7-Point Star 86"/>
          <p:cNvSpPr/>
          <p:nvPr/>
        </p:nvSpPr>
        <p:spPr>
          <a:xfrm>
            <a:off x="6096000" y="3657600"/>
            <a:ext cx="190313"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7-Point Star 87"/>
          <p:cNvSpPr/>
          <p:nvPr/>
        </p:nvSpPr>
        <p:spPr>
          <a:xfrm>
            <a:off x="6992517" y="4191000"/>
            <a:ext cx="246483" cy="1233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7-Point Star 88"/>
          <p:cNvSpPr/>
          <p:nvPr/>
        </p:nvSpPr>
        <p:spPr>
          <a:xfrm>
            <a:off x="5562600" y="4024764"/>
            <a:ext cx="152400" cy="189095"/>
          </a:xfrm>
          <a:prstGeom prst="star7">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7-Point Star 89"/>
          <p:cNvSpPr/>
          <p:nvPr/>
        </p:nvSpPr>
        <p:spPr>
          <a:xfrm>
            <a:off x="4191000" y="3810000"/>
            <a:ext cx="7620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7-Point Star 90"/>
          <p:cNvSpPr/>
          <p:nvPr/>
        </p:nvSpPr>
        <p:spPr>
          <a:xfrm>
            <a:off x="4912991" y="3733800"/>
            <a:ext cx="112391"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7-Point Star 91"/>
          <p:cNvSpPr/>
          <p:nvPr/>
        </p:nvSpPr>
        <p:spPr>
          <a:xfrm>
            <a:off x="6286313" y="4314371"/>
            <a:ext cx="208830" cy="1360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p:cNvSpPr txBox="1"/>
          <p:nvPr/>
        </p:nvSpPr>
        <p:spPr>
          <a:xfrm>
            <a:off x="171450" y="3093034"/>
            <a:ext cx="3886200" cy="369332"/>
          </a:xfrm>
          <a:prstGeom prst="rect">
            <a:avLst/>
          </a:prstGeom>
          <a:noFill/>
        </p:spPr>
        <p:txBody>
          <a:bodyPr wrap="square" rtlCol="0">
            <a:spAutoFit/>
          </a:bodyPr>
          <a:lstStyle/>
          <a:p>
            <a:r>
              <a:rPr lang="en-US" b="1" dirty="0" smtClean="0"/>
              <a:t>Major Depressive Disorder</a:t>
            </a:r>
            <a:endParaRPr lang="en-US" b="1" dirty="0"/>
          </a:p>
        </p:txBody>
      </p:sp>
      <p:sp>
        <p:nvSpPr>
          <p:cNvPr id="96" name="TextBox 95"/>
          <p:cNvSpPr txBox="1"/>
          <p:nvPr/>
        </p:nvSpPr>
        <p:spPr>
          <a:xfrm>
            <a:off x="6052457" y="6293823"/>
            <a:ext cx="2558143" cy="369332"/>
          </a:xfrm>
          <a:prstGeom prst="rect">
            <a:avLst/>
          </a:prstGeom>
          <a:noFill/>
        </p:spPr>
        <p:txBody>
          <a:bodyPr wrap="square" rtlCol="0">
            <a:spAutoFit/>
          </a:bodyPr>
          <a:lstStyle/>
          <a:p>
            <a:r>
              <a:rPr lang="en-US" b="1" dirty="0" smtClean="0"/>
              <a:t>Adjustment Disorder</a:t>
            </a:r>
            <a:endParaRPr lang="en-US" b="1" dirty="0"/>
          </a:p>
        </p:txBody>
      </p:sp>
      <p:sp>
        <p:nvSpPr>
          <p:cNvPr id="98" name="7-Point Star 97"/>
          <p:cNvSpPr/>
          <p:nvPr/>
        </p:nvSpPr>
        <p:spPr>
          <a:xfrm>
            <a:off x="5336521" y="5682517"/>
            <a:ext cx="78722"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7-Point Star 98"/>
          <p:cNvSpPr/>
          <p:nvPr/>
        </p:nvSpPr>
        <p:spPr>
          <a:xfrm>
            <a:off x="3962400" y="6248400"/>
            <a:ext cx="1524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7-Point Star 99"/>
          <p:cNvSpPr/>
          <p:nvPr/>
        </p:nvSpPr>
        <p:spPr>
          <a:xfrm>
            <a:off x="3352800" y="5763529"/>
            <a:ext cx="45719" cy="1038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7-Point Star 100"/>
          <p:cNvSpPr/>
          <p:nvPr/>
        </p:nvSpPr>
        <p:spPr>
          <a:xfrm>
            <a:off x="8382000" y="4314371"/>
            <a:ext cx="114300" cy="6803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7-Point Star 101"/>
          <p:cNvSpPr/>
          <p:nvPr/>
        </p:nvSpPr>
        <p:spPr>
          <a:xfrm>
            <a:off x="3162300" y="2590800"/>
            <a:ext cx="45719"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7-Point Star 102"/>
          <p:cNvSpPr/>
          <p:nvPr/>
        </p:nvSpPr>
        <p:spPr>
          <a:xfrm>
            <a:off x="495300" y="2143351"/>
            <a:ext cx="45719" cy="8073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7-Point Star 103"/>
          <p:cNvSpPr/>
          <p:nvPr/>
        </p:nvSpPr>
        <p:spPr>
          <a:xfrm>
            <a:off x="7848600" y="3414283"/>
            <a:ext cx="762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7-Point Star 104"/>
          <p:cNvSpPr/>
          <p:nvPr/>
        </p:nvSpPr>
        <p:spPr>
          <a:xfrm>
            <a:off x="685800" y="3657600"/>
            <a:ext cx="7620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7-Point Star 105"/>
          <p:cNvSpPr/>
          <p:nvPr/>
        </p:nvSpPr>
        <p:spPr>
          <a:xfrm>
            <a:off x="4419600" y="5711593"/>
            <a:ext cx="45719" cy="1038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7-Point Star 107"/>
          <p:cNvSpPr/>
          <p:nvPr/>
        </p:nvSpPr>
        <p:spPr>
          <a:xfrm>
            <a:off x="5239056" y="1524000"/>
            <a:ext cx="97465"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7-Point Star 108"/>
          <p:cNvSpPr/>
          <p:nvPr/>
        </p:nvSpPr>
        <p:spPr>
          <a:xfrm>
            <a:off x="7391400" y="1904999"/>
            <a:ext cx="13335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7-Point Star 109"/>
          <p:cNvSpPr/>
          <p:nvPr/>
        </p:nvSpPr>
        <p:spPr>
          <a:xfrm>
            <a:off x="3733800" y="2926079"/>
            <a:ext cx="76200" cy="11025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7-Point Star 110"/>
          <p:cNvSpPr/>
          <p:nvPr/>
        </p:nvSpPr>
        <p:spPr>
          <a:xfrm>
            <a:off x="6495143" y="5895975"/>
            <a:ext cx="45719"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7-Point Star 111"/>
          <p:cNvSpPr/>
          <p:nvPr/>
        </p:nvSpPr>
        <p:spPr>
          <a:xfrm>
            <a:off x="7429500" y="5257800"/>
            <a:ext cx="45719" cy="4955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7-Point Star 112"/>
          <p:cNvSpPr/>
          <p:nvPr/>
        </p:nvSpPr>
        <p:spPr>
          <a:xfrm>
            <a:off x="8439150" y="5486400"/>
            <a:ext cx="57150" cy="17325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40785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What about this?</a:t>
            </a:r>
            <a:endParaRPr lang="en-US" dirty="0">
              <a:solidFill>
                <a:schemeClr val="tx1">
                  <a:lumMod val="95000"/>
                  <a:lumOff val="5000"/>
                </a:schemeClr>
              </a:solidFill>
            </a:endParaRPr>
          </a:p>
        </p:txBody>
      </p:sp>
      <p:sp>
        <p:nvSpPr>
          <p:cNvPr id="7" name="Rectangle 6"/>
          <p:cNvSpPr/>
          <p:nvPr/>
        </p:nvSpPr>
        <p:spPr>
          <a:xfrm>
            <a:off x="1053464" y="1797634"/>
            <a:ext cx="1447800" cy="1295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ame 7"/>
          <p:cNvSpPr/>
          <p:nvPr/>
        </p:nvSpPr>
        <p:spPr>
          <a:xfrm>
            <a:off x="3886200" y="2224088"/>
            <a:ext cx="4800226" cy="266699"/>
          </a:xfrm>
          <a:prstGeom prst="fram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ircular Arrow 8"/>
          <p:cNvSpPr/>
          <p:nvPr/>
        </p:nvSpPr>
        <p:spPr>
          <a:xfrm rot="9348759">
            <a:off x="5882913" y="3780400"/>
            <a:ext cx="2368125" cy="2711484"/>
          </a:xfrm>
          <a:prstGeom prst="circular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7-Point Star 12"/>
          <p:cNvSpPr/>
          <p:nvPr/>
        </p:nvSpPr>
        <p:spPr>
          <a:xfrm>
            <a:off x="2895600" y="1676400"/>
            <a:ext cx="1524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7-Point Star 13"/>
          <p:cNvSpPr/>
          <p:nvPr/>
        </p:nvSpPr>
        <p:spPr>
          <a:xfrm>
            <a:off x="4114800" y="2057400"/>
            <a:ext cx="152400"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7-Point Star 15"/>
          <p:cNvSpPr/>
          <p:nvPr/>
        </p:nvSpPr>
        <p:spPr>
          <a:xfrm>
            <a:off x="4419600" y="2057400"/>
            <a:ext cx="152400"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7-Point Star 16"/>
          <p:cNvSpPr/>
          <p:nvPr/>
        </p:nvSpPr>
        <p:spPr>
          <a:xfrm>
            <a:off x="4876800" y="2057400"/>
            <a:ext cx="148582"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7-Point Star 17"/>
          <p:cNvSpPr/>
          <p:nvPr/>
        </p:nvSpPr>
        <p:spPr>
          <a:xfrm>
            <a:off x="1074062" y="1904999"/>
            <a:ext cx="145138"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7-Point Star 19"/>
          <p:cNvSpPr/>
          <p:nvPr/>
        </p:nvSpPr>
        <p:spPr>
          <a:xfrm>
            <a:off x="1600200" y="2057400"/>
            <a:ext cx="236219"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7-Point Star 20"/>
          <p:cNvSpPr/>
          <p:nvPr/>
        </p:nvSpPr>
        <p:spPr>
          <a:xfrm>
            <a:off x="2152650" y="1950540"/>
            <a:ext cx="114300" cy="28575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7-Point Star 21"/>
          <p:cNvSpPr/>
          <p:nvPr/>
        </p:nvSpPr>
        <p:spPr>
          <a:xfrm>
            <a:off x="5943600" y="2057400"/>
            <a:ext cx="152400" cy="14287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7-Point Star 22"/>
          <p:cNvSpPr/>
          <p:nvPr/>
        </p:nvSpPr>
        <p:spPr>
          <a:xfrm>
            <a:off x="6495143" y="2071914"/>
            <a:ext cx="152400" cy="7143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7-Point Star 23"/>
          <p:cNvSpPr/>
          <p:nvPr/>
        </p:nvSpPr>
        <p:spPr>
          <a:xfrm>
            <a:off x="5257800" y="2514599"/>
            <a:ext cx="157443" cy="762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7-Point Star 24"/>
          <p:cNvSpPr/>
          <p:nvPr/>
        </p:nvSpPr>
        <p:spPr>
          <a:xfrm>
            <a:off x="6934200" y="2071914"/>
            <a:ext cx="116634" cy="12836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7-Point Star 25"/>
          <p:cNvSpPr/>
          <p:nvPr/>
        </p:nvSpPr>
        <p:spPr>
          <a:xfrm>
            <a:off x="5336521" y="2071914"/>
            <a:ext cx="226079" cy="13788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7-Point Star 26"/>
          <p:cNvSpPr/>
          <p:nvPr/>
        </p:nvSpPr>
        <p:spPr>
          <a:xfrm>
            <a:off x="1219200" y="2343150"/>
            <a:ext cx="145138" cy="24765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7-Point Star 27"/>
          <p:cNvSpPr/>
          <p:nvPr/>
        </p:nvSpPr>
        <p:spPr>
          <a:xfrm>
            <a:off x="1718309" y="2466975"/>
            <a:ext cx="101420" cy="47624"/>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7-Point Star 28"/>
          <p:cNvSpPr/>
          <p:nvPr/>
        </p:nvSpPr>
        <p:spPr>
          <a:xfrm>
            <a:off x="2171700" y="2514599"/>
            <a:ext cx="190500" cy="762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7-Point Star 29"/>
          <p:cNvSpPr/>
          <p:nvPr/>
        </p:nvSpPr>
        <p:spPr>
          <a:xfrm>
            <a:off x="8153400" y="2057400"/>
            <a:ext cx="228600"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7-Point Star 30"/>
          <p:cNvSpPr/>
          <p:nvPr/>
        </p:nvSpPr>
        <p:spPr>
          <a:xfrm>
            <a:off x="4495800" y="2514599"/>
            <a:ext cx="762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7-Point Star 31"/>
          <p:cNvSpPr/>
          <p:nvPr/>
        </p:nvSpPr>
        <p:spPr>
          <a:xfrm>
            <a:off x="3733800" y="2209801"/>
            <a:ext cx="1524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7-Point Star 32"/>
          <p:cNvSpPr/>
          <p:nvPr/>
        </p:nvSpPr>
        <p:spPr>
          <a:xfrm>
            <a:off x="3810000" y="2466975"/>
            <a:ext cx="304800" cy="12382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7-Point Star 33"/>
          <p:cNvSpPr/>
          <p:nvPr/>
        </p:nvSpPr>
        <p:spPr>
          <a:xfrm>
            <a:off x="4800600" y="2590800"/>
            <a:ext cx="224782"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7-Point Star 34"/>
          <p:cNvSpPr/>
          <p:nvPr/>
        </p:nvSpPr>
        <p:spPr>
          <a:xfrm>
            <a:off x="5715000" y="2552699"/>
            <a:ext cx="228600" cy="1143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7-Point Star 35"/>
          <p:cNvSpPr/>
          <p:nvPr/>
        </p:nvSpPr>
        <p:spPr>
          <a:xfrm>
            <a:off x="6495143" y="2537458"/>
            <a:ext cx="152400" cy="7239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7-Point Star 36"/>
          <p:cNvSpPr/>
          <p:nvPr/>
        </p:nvSpPr>
        <p:spPr>
          <a:xfrm>
            <a:off x="7391400" y="2552699"/>
            <a:ext cx="76200" cy="1143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7-Point Star 37"/>
          <p:cNvSpPr/>
          <p:nvPr/>
        </p:nvSpPr>
        <p:spPr>
          <a:xfrm>
            <a:off x="8686426" y="2107632"/>
            <a:ext cx="152774" cy="116456"/>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7-Point Star 38"/>
          <p:cNvSpPr/>
          <p:nvPr/>
        </p:nvSpPr>
        <p:spPr>
          <a:xfrm>
            <a:off x="8382000" y="2573653"/>
            <a:ext cx="228600" cy="9334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7-Point Star 39"/>
          <p:cNvSpPr/>
          <p:nvPr/>
        </p:nvSpPr>
        <p:spPr>
          <a:xfrm>
            <a:off x="7772400" y="2528887"/>
            <a:ext cx="152400" cy="91439"/>
          </a:xfrm>
          <a:prstGeom prst="star7">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7-Point Star 40"/>
          <p:cNvSpPr/>
          <p:nvPr/>
        </p:nvSpPr>
        <p:spPr>
          <a:xfrm>
            <a:off x="7429500" y="2107632"/>
            <a:ext cx="190500" cy="12502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7-Point Star 41"/>
          <p:cNvSpPr/>
          <p:nvPr/>
        </p:nvSpPr>
        <p:spPr>
          <a:xfrm flipH="1">
            <a:off x="1219200" y="2643385"/>
            <a:ext cx="72569" cy="20828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7-Point Star 42"/>
          <p:cNvSpPr/>
          <p:nvPr/>
        </p:nvSpPr>
        <p:spPr>
          <a:xfrm>
            <a:off x="1718309" y="2788919"/>
            <a:ext cx="118110" cy="18288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7-Point Star 43"/>
          <p:cNvSpPr/>
          <p:nvPr/>
        </p:nvSpPr>
        <p:spPr>
          <a:xfrm>
            <a:off x="2266950" y="2880359"/>
            <a:ext cx="95250" cy="9144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7-Point Star 45"/>
          <p:cNvSpPr/>
          <p:nvPr/>
        </p:nvSpPr>
        <p:spPr>
          <a:xfrm>
            <a:off x="457200" y="4648200"/>
            <a:ext cx="762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7-Point Star 46"/>
          <p:cNvSpPr/>
          <p:nvPr/>
        </p:nvSpPr>
        <p:spPr>
          <a:xfrm>
            <a:off x="1219200" y="4314371"/>
            <a:ext cx="145138" cy="18142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7-Point Star 47"/>
          <p:cNvSpPr/>
          <p:nvPr/>
        </p:nvSpPr>
        <p:spPr>
          <a:xfrm>
            <a:off x="1095829" y="4724400"/>
            <a:ext cx="195940" cy="2286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7-Point Star 48"/>
          <p:cNvSpPr/>
          <p:nvPr/>
        </p:nvSpPr>
        <p:spPr>
          <a:xfrm>
            <a:off x="1095829" y="5257800"/>
            <a:ext cx="123371" cy="9910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7-Point Star 49"/>
          <p:cNvSpPr/>
          <p:nvPr/>
        </p:nvSpPr>
        <p:spPr>
          <a:xfrm>
            <a:off x="1447800" y="5136141"/>
            <a:ext cx="270509" cy="12165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7-Point Star 50"/>
          <p:cNvSpPr/>
          <p:nvPr/>
        </p:nvSpPr>
        <p:spPr>
          <a:xfrm>
            <a:off x="1600200" y="5356907"/>
            <a:ext cx="118109" cy="12949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7-Point Star 51"/>
          <p:cNvSpPr/>
          <p:nvPr/>
        </p:nvSpPr>
        <p:spPr>
          <a:xfrm>
            <a:off x="2071007" y="5312973"/>
            <a:ext cx="209550" cy="12949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7-Point Star 52"/>
          <p:cNvSpPr/>
          <p:nvPr/>
        </p:nvSpPr>
        <p:spPr>
          <a:xfrm>
            <a:off x="1981200" y="5659658"/>
            <a:ext cx="190500" cy="207742"/>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7-Point Star 53"/>
          <p:cNvSpPr/>
          <p:nvPr/>
        </p:nvSpPr>
        <p:spPr>
          <a:xfrm>
            <a:off x="2485572" y="5895975"/>
            <a:ext cx="181429" cy="2286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7-Point Star 54"/>
          <p:cNvSpPr/>
          <p:nvPr/>
        </p:nvSpPr>
        <p:spPr>
          <a:xfrm>
            <a:off x="1600200" y="4800600"/>
            <a:ext cx="168819"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7-Point Star 55"/>
          <p:cNvSpPr/>
          <p:nvPr/>
        </p:nvSpPr>
        <p:spPr>
          <a:xfrm>
            <a:off x="762000" y="4648200"/>
            <a:ext cx="76200" cy="1905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7-Point Star 56"/>
          <p:cNvSpPr/>
          <p:nvPr/>
        </p:nvSpPr>
        <p:spPr>
          <a:xfrm>
            <a:off x="7772400" y="4800600"/>
            <a:ext cx="1524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7-Point Star 57"/>
          <p:cNvSpPr/>
          <p:nvPr/>
        </p:nvSpPr>
        <p:spPr>
          <a:xfrm>
            <a:off x="7924800" y="5257800"/>
            <a:ext cx="228600" cy="9910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7-Point Star 60"/>
          <p:cNvSpPr/>
          <p:nvPr/>
        </p:nvSpPr>
        <p:spPr>
          <a:xfrm>
            <a:off x="6286313" y="5659658"/>
            <a:ext cx="208830" cy="1038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7-Point Star 61"/>
          <p:cNvSpPr/>
          <p:nvPr/>
        </p:nvSpPr>
        <p:spPr>
          <a:xfrm>
            <a:off x="6781800" y="5981700"/>
            <a:ext cx="152400"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7-Point Star 62"/>
          <p:cNvSpPr/>
          <p:nvPr/>
        </p:nvSpPr>
        <p:spPr>
          <a:xfrm>
            <a:off x="7239000" y="6096000"/>
            <a:ext cx="1524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7-Point Star 63"/>
          <p:cNvSpPr/>
          <p:nvPr/>
        </p:nvSpPr>
        <p:spPr>
          <a:xfrm>
            <a:off x="7772400" y="5659658"/>
            <a:ext cx="762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7-Point Star 64"/>
          <p:cNvSpPr/>
          <p:nvPr/>
        </p:nvSpPr>
        <p:spPr>
          <a:xfrm>
            <a:off x="7620000" y="5981700"/>
            <a:ext cx="152400" cy="5715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7-Point Star 65"/>
          <p:cNvSpPr/>
          <p:nvPr/>
        </p:nvSpPr>
        <p:spPr>
          <a:xfrm>
            <a:off x="3200400" y="3138487"/>
            <a:ext cx="152400" cy="275796"/>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7-Point Star 66"/>
          <p:cNvSpPr/>
          <p:nvPr/>
        </p:nvSpPr>
        <p:spPr>
          <a:xfrm>
            <a:off x="4800600" y="3138487"/>
            <a:ext cx="112391" cy="13789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7-Point Star 67"/>
          <p:cNvSpPr/>
          <p:nvPr/>
        </p:nvSpPr>
        <p:spPr>
          <a:xfrm>
            <a:off x="5943600" y="3276385"/>
            <a:ext cx="152400" cy="13789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7-Point Star 68"/>
          <p:cNvSpPr/>
          <p:nvPr/>
        </p:nvSpPr>
        <p:spPr>
          <a:xfrm>
            <a:off x="6992517" y="3414283"/>
            <a:ext cx="74458" cy="9091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7-Point Star 69"/>
          <p:cNvSpPr/>
          <p:nvPr/>
        </p:nvSpPr>
        <p:spPr>
          <a:xfrm>
            <a:off x="7772400" y="3886200"/>
            <a:ext cx="26670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7-Point Star 70"/>
          <p:cNvSpPr/>
          <p:nvPr/>
        </p:nvSpPr>
        <p:spPr>
          <a:xfrm>
            <a:off x="5025382" y="4697731"/>
            <a:ext cx="232418"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7-Point Star 71"/>
          <p:cNvSpPr/>
          <p:nvPr/>
        </p:nvSpPr>
        <p:spPr>
          <a:xfrm>
            <a:off x="7066975" y="4648200"/>
            <a:ext cx="172025"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7-Point Star 72"/>
          <p:cNvSpPr/>
          <p:nvPr/>
        </p:nvSpPr>
        <p:spPr>
          <a:xfrm>
            <a:off x="3048000" y="4953000"/>
            <a:ext cx="2286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7-Point Star 73"/>
          <p:cNvSpPr/>
          <p:nvPr/>
        </p:nvSpPr>
        <p:spPr>
          <a:xfrm>
            <a:off x="4114800" y="4838700"/>
            <a:ext cx="152400" cy="1600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7-Point Star 74"/>
          <p:cNvSpPr/>
          <p:nvPr/>
        </p:nvSpPr>
        <p:spPr>
          <a:xfrm>
            <a:off x="2114550" y="3459741"/>
            <a:ext cx="152400" cy="19785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7-Point Star 75"/>
          <p:cNvSpPr/>
          <p:nvPr/>
        </p:nvSpPr>
        <p:spPr>
          <a:xfrm>
            <a:off x="2190750" y="4191000"/>
            <a:ext cx="17145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7-Point Star 76"/>
          <p:cNvSpPr/>
          <p:nvPr/>
        </p:nvSpPr>
        <p:spPr>
          <a:xfrm>
            <a:off x="1659254" y="3962400"/>
            <a:ext cx="45719" cy="12472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7-Point Star 77"/>
          <p:cNvSpPr/>
          <p:nvPr/>
        </p:nvSpPr>
        <p:spPr>
          <a:xfrm>
            <a:off x="5829300" y="4697731"/>
            <a:ext cx="266700" cy="14096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7-Point Star 78"/>
          <p:cNvSpPr/>
          <p:nvPr/>
        </p:nvSpPr>
        <p:spPr>
          <a:xfrm>
            <a:off x="2057400" y="4495800"/>
            <a:ext cx="219075" cy="22479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7-Point Star 79"/>
          <p:cNvSpPr/>
          <p:nvPr/>
        </p:nvSpPr>
        <p:spPr>
          <a:xfrm>
            <a:off x="3162300" y="3810000"/>
            <a:ext cx="190500"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7-Point Star 80"/>
          <p:cNvSpPr/>
          <p:nvPr/>
        </p:nvSpPr>
        <p:spPr>
          <a:xfrm>
            <a:off x="3962400" y="3505200"/>
            <a:ext cx="3048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7-Point Star 81"/>
          <p:cNvSpPr/>
          <p:nvPr/>
        </p:nvSpPr>
        <p:spPr>
          <a:xfrm>
            <a:off x="2895600" y="4405085"/>
            <a:ext cx="152400" cy="9071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7-Point Star 82"/>
          <p:cNvSpPr/>
          <p:nvPr/>
        </p:nvSpPr>
        <p:spPr>
          <a:xfrm>
            <a:off x="3581400" y="4495800"/>
            <a:ext cx="228600" cy="2286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7-Point Star 83"/>
          <p:cNvSpPr/>
          <p:nvPr/>
        </p:nvSpPr>
        <p:spPr>
          <a:xfrm>
            <a:off x="4648200" y="4314371"/>
            <a:ext cx="152400" cy="1360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7-Point Star 84"/>
          <p:cNvSpPr/>
          <p:nvPr/>
        </p:nvSpPr>
        <p:spPr>
          <a:xfrm>
            <a:off x="5141591" y="3581400"/>
            <a:ext cx="19493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7-Point Star 85"/>
          <p:cNvSpPr/>
          <p:nvPr/>
        </p:nvSpPr>
        <p:spPr>
          <a:xfrm>
            <a:off x="6495143" y="3657600"/>
            <a:ext cx="762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7-Point Star 86"/>
          <p:cNvSpPr/>
          <p:nvPr/>
        </p:nvSpPr>
        <p:spPr>
          <a:xfrm>
            <a:off x="6096000" y="3657600"/>
            <a:ext cx="190313"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7-Point Star 87"/>
          <p:cNvSpPr/>
          <p:nvPr/>
        </p:nvSpPr>
        <p:spPr>
          <a:xfrm>
            <a:off x="6992517" y="4191000"/>
            <a:ext cx="246483" cy="1233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7-Point Star 88"/>
          <p:cNvSpPr/>
          <p:nvPr/>
        </p:nvSpPr>
        <p:spPr>
          <a:xfrm>
            <a:off x="5562600" y="4024764"/>
            <a:ext cx="152400" cy="189095"/>
          </a:xfrm>
          <a:prstGeom prst="star7">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7-Point Star 89"/>
          <p:cNvSpPr/>
          <p:nvPr/>
        </p:nvSpPr>
        <p:spPr>
          <a:xfrm>
            <a:off x="4191000" y="3810000"/>
            <a:ext cx="7620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7-Point Star 90"/>
          <p:cNvSpPr/>
          <p:nvPr/>
        </p:nvSpPr>
        <p:spPr>
          <a:xfrm>
            <a:off x="4912991" y="3733800"/>
            <a:ext cx="112391"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7-Point Star 91"/>
          <p:cNvSpPr/>
          <p:nvPr/>
        </p:nvSpPr>
        <p:spPr>
          <a:xfrm>
            <a:off x="6286313" y="4314371"/>
            <a:ext cx="208830" cy="1360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p:cNvSpPr txBox="1"/>
          <p:nvPr/>
        </p:nvSpPr>
        <p:spPr>
          <a:xfrm>
            <a:off x="171450" y="3093034"/>
            <a:ext cx="3886200" cy="369332"/>
          </a:xfrm>
          <a:prstGeom prst="rect">
            <a:avLst/>
          </a:prstGeom>
          <a:noFill/>
        </p:spPr>
        <p:txBody>
          <a:bodyPr wrap="square" rtlCol="0">
            <a:spAutoFit/>
          </a:bodyPr>
          <a:lstStyle/>
          <a:p>
            <a:r>
              <a:rPr lang="en-US" b="1" dirty="0" smtClean="0"/>
              <a:t>Major Depressive Disorder</a:t>
            </a:r>
            <a:endParaRPr lang="en-US" b="1" dirty="0"/>
          </a:p>
        </p:txBody>
      </p:sp>
      <p:sp>
        <p:nvSpPr>
          <p:cNvPr id="95" name="TextBox 94"/>
          <p:cNvSpPr txBox="1"/>
          <p:nvPr/>
        </p:nvSpPr>
        <p:spPr>
          <a:xfrm>
            <a:off x="4419600" y="2667000"/>
            <a:ext cx="3848100" cy="369332"/>
          </a:xfrm>
          <a:prstGeom prst="rect">
            <a:avLst/>
          </a:prstGeom>
          <a:noFill/>
        </p:spPr>
        <p:txBody>
          <a:bodyPr wrap="square" rtlCol="0">
            <a:spAutoFit/>
          </a:bodyPr>
          <a:lstStyle/>
          <a:p>
            <a:r>
              <a:rPr lang="en-US" b="1" dirty="0" smtClean="0"/>
              <a:t>Borderline Personality Disorder</a:t>
            </a:r>
            <a:endParaRPr lang="en-US" b="1" dirty="0"/>
          </a:p>
        </p:txBody>
      </p:sp>
      <p:sp>
        <p:nvSpPr>
          <p:cNvPr id="96" name="TextBox 95"/>
          <p:cNvSpPr txBox="1"/>
          <p:nvPr/>
        </p:nvSpPr>
        <p:spPr>
          <a:xfrm>
            <a:off x="6052457" y="6293823"/>
            <a:ext cx="2558143" cy="369332"/>
          </a:xfrm>
          <a:prstGeom prst="rect">
            <a:avLst/>
          </a:prstGeom>
          <a:noFill/>
        </p:spPr>
        <p:txBody>
          <a:bodyPr wrap="square" rtlCol="0">
            <a:spAutoFit/>
          </a:bodyPr>
          <a:lstStyle/>
          <a:p>
            <a:r>
              <a:rPr lang="en-US" b="1" dirty="0" smtClean="0"/>
              <a:t>Adjustment Disorder</a:t>
            </a:r>
            <a:endParaRPr lang="en-US" b="1" dirty="0"/>
          </a:p>
        </p:txBody>
      </p:sp>
      <p:sp>
        <p:nvSpPr>
          <p:cNvPr id="98" name="7-Point Star 97"/>
          <p:cNvSpPr/>
          <p:nvPr/>
        </p:nvSpPr>
        <p:spPr>
          <a:xfrm>
            <a:off x="5336521" y="5682517"/>
            <a:ext cx="78722"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7-Point Star 98"/>
          <p:cNvSpPr/>
          <p:nvPr/>
        </p:nvSpPr>
        <p:spPr>
          <a:xfrm>
            <a:off x="3962400" y="6248400"/>
            <a:ext cx="1524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7-Point Star 99"/>
          <p:cNvSpPr/>
          <p:nvPr/>
        </p:nvSpPr>
        <p:spPr>
          <a:xfrm>
            <a:off x="3352800" y="5763529"/>
            <a:ext cx="45719" cy="1038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7-Point Star 100"/>
          <p:cNvSpPr/>
          <p:nvPr/>
        </p:nvSpPr>
        <p:spPr>
          <a:xfrm>
            <a:off x="8382000" y="4314371"/>
            <a:ext cx="114300" cy="6803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7-Point Star 101"/>
          <p:cNvSpPr/>
          <p:nvPr/>
        </p:nvSpPr>
        <p:spPr>
          <a:xfrm>
            <a:off x="3162300" y="2590800"/>
            <a:ext cx="45719"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7-Point Star 102"/>
          <p:cNvSpPr/>
          <p:nvPr/>
        </p:nvSpPr>
        <p:spPr>
          <a:xfrm>
            <a:off x="495300" y="2143351"/>
            <a:ext cx="45719" cy="8073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7-Point Star 103"/>
          <p:cNvSpPr/>
          <p:nvPr/>
        </p:nvSpPr>
        <p:spPr>
          <a:xfrm>
            <a:off x="7848600" y="3414283"/>
            <a:ext cx="762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7-Point Star 104"/>
          <p:cNvSpPr/>
          <p:nvPr/>
        </p:nvSpPr>
        <p:spPr>
          <a:xfrm>
            <a:off x="685800" y="3657600"/>
            <a:ext cx="7620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7-Point Star 105"/>
          <p:cNvSpPr/>
          <p:nvPr/>
        </p:nvSpPr>
        <p:spPr>
          <a:xfrm>
            <a:off x="4419600" y="5711593"/>
            <a:ext cx="45719" cy="1038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7-Point Star 107"/>
          <p:cNvSpPr/>
          <p:nvPr/>
        </p:nvSpPr>
        <p:spPr>
          <a:xfrm>
            <a:off x="5239056" y="1524000"/>
            <a:ext cx="97465"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7-Point Star 108"/>
          <p:cNvSpPr/>
          <p:nvPr/>
        </p:nvSpPr>
        <p:spPr>
          <a:xfrm>
            <a:off x="7391400" y="1904999"/>
            <a:ext cx="13335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7-Point Star 109"/>
          <p:cNvSpPr/>
          <p:nvPr/>
        </p:nvSpPr>
        <p:spPr>
          <a:xfrm>
            <a:off x="3733800" y="2926079"/>
            <a:ext cx="76200" cy="11025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7-Point Star 110"/>
          <p:cNvSpPr/>
          <p:nvPr/>
        </p:nvSpPr>
        <p:spPr>
          <a:xfrm>
            <a:off x="6495143" y="5895975"/>
            <a:ext cx="45719"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7-Point Star 111"/>
          <p:cNvSpPr/>
          <p:nvPr/>
        </p:nvSpPr>
        <p:spPr>
          <a:xfrm>
            <a:off x="7429500" y="5257800"/>
            <a:ext cx="45719" cy="4955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7-Point Star 112"/>
          <p:cNvSpPr/>
          <p:nvPr/>
        </p:nvSpPr>
        <p:spPr>
          <a:xfrm>
            <a:off x="8439150" y="5486400"/>
            <a:ext cx="57150" cy="17325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03780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What about this?</a:t>
            </a:r>
            <a:endParaRPr lang="en-US" dirty="0">
              <a:solidFill>
                <a:schemeClr val="tx1">
                  <a:lumMod val="95000"/>
                  <a:lumOff val="5000"/>
                </a:schemeClr>
              </a:solidFill>
            </a:endParaRPr>
          </a:p>
        </p:txBody>
      </p:sp>
      <p:sp>
        <p:nvSpPr>
          <p:cNvPr id="6" name="Lightning Bolt 5"/>
          <p:cNvSpPr/>
          <p:nvPr/>
        </p:nvSpPr>
        <p:spPr>
          <a:xfrm>
            <a:off x="152400" y="4314371"/>
            <a:ext cx="2895600" cy="2085072"/>
          </a:xfrm>
          <a:prstGeom prst="lightningBolt">
            <a:avLst/>
          </a:prstGeom>
          <a:solidFill>
            <a:schemeClr val="bg1">
              <a:lumMod val="5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053464" y="1797634"/>
            <a:ext cx="1447800" cy="1295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ame 7"/>
          <p:cNvSpPr/>
          <p:nvPr/>
        </p:nvSpPr>
        <p:spPr>
          <a:xfrm>
            <a:off x="3886200" y="2224088"/>
            <a:ext cx="4800226" cy="266699"/>
          </a:xfrm>
          <a:prstGeom prst="fram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ircular Arrow 8"/>
          <p:cNvSpPr/>
          <p:nvPr/>
        </p:nvSpPr>
        <p:spPr>
          <a:xfrm rot="9348759">
            <a:off x="5882913" y="3780400"/>
            <a:ext cx="2368125" cy="2711484"/>
          </a:xfrm>
          <a:prstGeom prst="circular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7-Point Star 12"/>
          <p:cNvSpPr/>
          <p:nvPr/>
        </p:nvSpPr>
        <p:spPr>
          <a:xfrm>
            <a:off x="2895600" y="1676400"/>
            <a:ext cx="1524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7-Point Star 13"/>
          <p:cNvSpPr/>
          <p:nvPr/>
        </p:nvSpPr>
        <p:spPr>
          <a:xfrm>
            <a:off x="4114800" y="2057400"/>
            <a:ext cx="152400"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7-Point Star 15"/>
          <p:cNvSpPr/>
          <p:nvPr/>
        </p:nvSpPr>
        <p:spPr>
          <a:xfrm>
            <a:off x="4419600" y="2057400"/>
            <a:ext cx="152400"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7-Point Star 16"/>
          <p:cNvSpPr/>
          <p:nvPr/>
        </p:nvSpPr>
        <p:spPr>
          <a:xfrm>
            <a:off x="4876800" y="2057400"/>
            <a:ext cx="148582"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7-Point Star 17"/>
          <p:cNvSpPr/>
          <p:nvPr/>
        </p:nvSpPr>
        <p:spPr>
          <a:xfrm>
            <a:off x="1074062" y="1904999"/>
            <a:ext cx="145138"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7-Point Star 19"/>
          <p:cNvSpPr/>
          <p:nvPr/>
        </p:nvSpPr>
        <p:spPr>
          <a:xfrm>
            <a:off x="1600200" y="2057400"/>
            <a:ext cx="236219"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7-Point Star 20"/>
          <p:cNvSpPr/>
          <p:nvPr/>
        </p:nvSpPr>
        <p:spPr>
          <a:xfrm>
            <a:off x="2152650" y="1950540"/>
            <a:ext cx="114300" cy="28575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7-Point Star 21"/>
          <p:cNvSpPr/>
          <p:nvPr/>
        </p:nvSpPr>
        <p:spPr>
          <a:xfrm>
            <a:off x="5943600" y="2057400"/>
            <a:ext cx="152400" cy="14287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7-Point Star 22"/>
          <p:cNvSpPr/>
          <p:nvPr/>
        </p:nvSpPr>
        <p:spPr>
          <a:xfrm>
            <a:off x="6495143" y="2071914"/>
            <a:ext cx="152400" cy="7143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7-Point Star 23"/>
          <p:cNvSpPr/>
          <p:nvPr/>
        </p:nvSpPr>
        <p:spPr>
          <a:xfrm>
            <a:off x="5257800" y="2514599"/>
            <a:ext cx="157443" cy="762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7-Point Star 24"/>
          <p:cNvSpPr/>
          <p:nvPr/>
        </p:nvSpPr>
        <p:spPr>
          <a:xfrm>
            <a:off x="6934200" y="2071914"/>
            <a:ext cx="116634" cy="12836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7-Point Star 25"/>
          <p:cNvSpPr/>
          <p:nvPr/>
        </p:nvSpPr>
        <p:spPr>
          <a:xfrm>
            <a:off x="5336521" y="2071914"/>
            <a:ext cx="226079" cy="13788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7-Point Star 26"/>
          <p:cNvSpPr/>
          <p:nvPr/>
        </p:nvSpPr>
        <p:spPr>
          <a:xfrm>
            <a:off x="1219200" y="2343150"/>
            <a:ext cx="145138" cy="24765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7-Point Star 27"/>
          <p:cNvSpPr/>
          <p:nvPr/>
        </p:nvSpPr>
        <p:spPr>
          <a:xfrm>
            <a:off x="1718309" y="2466975"/>
            <a:ext cx="101420" cy="47624"/>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7-Point Star 28"/>
          <p:cNvSpPr/>
          <p:nvPr/>
        </p:nvSpPr>
        <p:spPr>
          <a:xfrm>
            <a:off x="2171700" y="2514599"/>
            <a:ext cx="190500" cy="762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7-Point Star 29"/>
          <p:cNvSpPr/>
          <p:nvPr/>
        </p:nvSpPr>
        <p:spPr>
          <a:xfrm>
            <a:off x="8153400" y="2057400"/>
            <a:ext cx="228600"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7-Point Star 30"/>
          <p:cNvSpPr/>
          <p:nvPr/>
        </p:nvSpPr>
        <p:spPr>
          <a:xfrm>
            <a:off x="4495800" y="2514599"/>
            <a:ext cx="762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7-Point Star 31"/>
          <p:cNvSpPr/>
          <p:nvPr/>
        </p:nvSpPr>
        <p:spPr>
          <a:xfrm>
            <a:off x="3733800" y="2209801"/>
            <a:ext cx="1524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7-Point Star 32"/>
          <p:cNvSpPr/>
          <p:nvPr/>
        </p:nvSpPr>
        <p:spPr>
          <a:xfrm>
            <a:off x="3810000" y="2466975"/>
            <a:ext cx="304800" cy="12382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7-Point Star 33"/>
          <p:cNvSpPr/>
          <p:nvPr/>
        </p:nvSpPr>
        <p:spPr>
          <a:xfrm>
            <a:off x="4800600" y="2590800"/>
            <a:ext cx="224782"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7-Point Star 34"/>
          <p:cNvSpPr/>
          <p:nvPr/>
        </p:nvSpPr>
        <p:spPr>
          <a:xfrm>
            <a:off x="5715000" y="2552699"/>
            <a:ext cx="228600" cy="1143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7-Point Star 35"/>
          <p:cNvSpPr/>
          <p:nvPr/>
        </p:nvSpPr>
        <p:spPr>
          <a:xfrm>
            <a:off x="6495143" y="2537458"/>
            <a:ext cx="152400" cy="7239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7-Point Star 36"/>
          <p:cNvSpPr/>
          <p:nvPr/>
        </p:nvSpPr>
        <p:spPr>
          <a:xfrm>
            <a:off x="7391400" y="2552699"/>
            <a:ext cx="76200" cy="1143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7-Point Star 37"/>
          <p:cNvSpPr/>
          <p:nvPr/>
        </p:nvSpPr>
        <p:spPr>
          <a:xfrm>
            <a:off x="8686426" y="2107632"/>
            <a:ext cx="152774" cy="116456"/>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7-Point Star 38"/>
          <p:cNvSpPr/>
          <p:nvPr/>
        </p:nvSpPr>
        <p:spPr>
          <a:xfrm>
            <a:off x="8382000" y="2573653"/>
            <a:ext cx="228600" cy="9334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7-Point Star 39"/>
          <p:cNvSpPr/>
          <p:nvPr/>
        </p:nvSpPr>
        <p:spPr>
          <a:xfrm>
            <a:off x="7772400" y="2528887"/>
            <a:ext cx="152400" cy="91439"/>
          </a:xfrm>
          <a:prstGeom prst="star7">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7-Point Star 40"/>
          <p:cNvSpPr/>
          <p:nvPr/>
        </p:nvSpPr>
        <p:spPr>
          <a:xfrm>
            <a:off x="7429500" y="2107632"/>
            <a:ext cx="190500" cy="12502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7-Point Star 41"/>
          <p:cNvSpPr/>
          <p:nvPr/>
        </p:nvSpPr>
        <p:spPr>
          <a:xfrm flipH="1">
            <a:off x="1219200" y="2643385"/>
            <a:ext cx="72569" cy="20828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7-Point Star 42"/>
          <p:cNvSpPr/>
          <p:nvPr/>
        </p:nvSpPr>
        <p:spPr>
          <a:xfrm>
            <a:off x="1718309" y="2788919"/>
            <a:ext cx="118110" cy="18288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7-Point Star 43"/>
          <p:cNvSpPr/>
          <p:nvPr/>
        </p:nvSpPr>
        <p:spPr>
          <a:xfrm>
            <a:off x="2266950" y="2880359"/>
            <a:ext cx="95250" cy="9144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7-Point Star 45"/>
          <p:cNvSpPr/>
          <p:nvPr/>
        </p:nvSpPr>
        <p:spPr>
          <a:xfrm>
            <a:off x="457200" y="4648200"/>
            <a:ext cx="762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7-Point Star 46"/>
          <p:cNvSpPr/>
          <p:nvPr/>
        </p:nvSpPr>
        <p:spPr>
          <a:xfrm>
            <a:off x="1219200" y="4314371"/>
            <a:ext cx="145138" cy="18142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7-Point Star 47"/>
          <p:cNvSpPr/>
          <p:nvPr/>
        </p:nvSpPr>
        <p:spPr>
          <a:xfrm>
            <a:off x="1095829" y="4724400"/>
            <a:ext cx="195940" cy="2286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7-Point Star 48"/>
          <p:cNvSpPr/>
          <p:nvPr/>
        </p:nvSpPr>
        <p:spPr>
          <a:xfrm>
            <a:off x="1095829" y="5257800"/>
            <a:ext cx="123371" cy="9910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7-Point Star 49"/>
          <p:cNvSpPr/>
          <p:nvPr/>
        </p:nvSpPr>
        <p:spPr>
          <a:xfrm>
            <a:off x="1447800" y="5136141"/>
            <a:ext cx="270509" cy="12165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7-Point Star 50"/>
          <p:cNvSpPr/>
          <p:nvPr/>
        </p:nvSpPr>
        <p:spPr>
          <a:xfrm>
            <a:off x="1600200" y="5356907"/>
            <a:ext cx="118109" cy="12949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7-Point Star 51"/>
          <p:cNvSpPr/>
          <p:nvPr/>
        </p:nvSpPr>
        <p:spPr>
          <a:xfrm>
            <a:off x="2071007" y="5312973"/>
            <a:ext cx="209550" cy="12949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7-Point Star 52"/>
          <p:cNvSpPr/>
          <p:nvPr/>
        </p:nvSpPr>
        <p:spPr>
          <a:xfrm>
            <a:off x="1981200" y="5659658"/>
            <a:ext cx="190500" cy="207742"/>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7-Point Star 53"/>
          <p:cNvSpPr/>
          <p:nvPr/>
        </p:nvSpPr>
        <p:spPr>
          <a:xfrm>
            <a:off x="2485572" y="5895975"/>
            <a:ext cx="181429" cy="2286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7-Point Star 54"/>
          <p:cNvSpPr/>
          <p:nvPr/>
        </p:nvSpPr>
        <p:spPr>
          <a:xfrm>
            <a:off x="1600200" y="4800600"/>
            <a:ext cx="168819"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7-Point Star 55"/>
          <p:cNvSpPr/>
          <p:nvPr/>
        </p:nvSpPr>
        <p:spPr>
          <a:xfrm>
            <a:off x="762000" y="4648200"/>
            <a:ext cx="76200" cy="1905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7-Point Star 56"/>
          <p:cNvSpPr/>
          <p:nvPr/>
        </p:nvSpPr>
        <p:spPr>
          <a:xfrm>
            <a:off x="7772400" y="4800600"/>
            <a:ext cx="1524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7-Point Star 57"/>
          <p:cNvSpPr/>
          <p:nvPr/>
        </p:nvSpPr>
        <p:spPr>
          <a:xfrm>
            <a:off x="7924800" y="5257800"/>
            <a:ext cx="228600" cy="9910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7-Point Star 60"/>
          <p:cNvSpPr/>
          <p:nvPr/>
        </p:nvSpPr>
        <p:spPr>
          <a:xfrm>
            <a:off x="6286313" y="5659658"/>
            <a:ext cx="208830" cy="1038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7-Point Star 61"/>
          <p:cNvSpPr/>
          <p:nvPr/>
        </p:nvSpPr>
        <p:spPr>
          <a:xfrm>
            <a:off x="6781800" y="5981700"/>
            <a:ext cx="152400"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7-Point Star 62"/>
          <p:cNvSpPr/>
          <p:nvPr/>
        </p:nvSpPr>
        <p:spPr>
          <a:xfrm>
            <a:off x="7239000" y="6096000"/>
            <a:ext cx="1524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7-Point Star 63"/>
          <p:cNvSpPr/>
          <p:nvPr/>
        </p:nvSpPr>
        <p:spPr>
          <a:xfrm>
            <a:off x="7772400" y="5659658"/>
            <a:ext cx="762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7-Point Star 64"/>
          <p:cNvSpPr/>
          <p:nvPr/>
        </p:nvSpPr>
        <p:spPr>
          <a:xfrm>
            <a:off x="7620000" y="5981700"/>
            <a:ext cx="152400" cy="5715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7-Point Star 65"/>
          <p:cNvSpPr/>
          <p:nvPr/>
        </p:nvSpPr>
        <p:spPr>
          <a:xfrm>
            <a:off x="3200400" y="3138487"/>
            <a:ext cx="152400" cy="275796"/>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7-Point Star 66"/>
          <p:cNvSpPr/>
          <p:nvPr/>
        </p:nvSpPr>
        <p:spPr>
          <a:xfrm>
            <a:off x="4800600" y="3138487"/>
            <a:ext cx="112391" cy="13789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7-Point Star 67"/>
          <p:cNvSpPr/>
          <p:nvPr/>
        </p:nvSpPr>
        <p:spPr>
          <a:xfrm>
            <a:off x="5943600" y="3276385"/>
            <a:ext cx="152400" cy="13789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7-Point Star 68"/>
          <p:cNvSpPr/>
          <p:nvPr/>
        </p:nvSpPr>
        <p:spPr>
          <a:xfrm>
            <a:off x="6992517" y="3414283"/>
            <a:ext cx="74458" cy="9091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7-Point Star 69"/>
          <p:cNvSpPr/>
          <p:nvPr/>
        </p:nvSpPr>
        <p:spPr>
          <a:xfrm>
            <a:off x="7772400" y="3886200"/>
            <a:ext cx="26670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7-Point Star 70"/>
          <p:cNvSpPr/>
          <p:nvPr/>
        </p:nvSpPr>
        <p:spPr>
          <a:xfrm>
            <a:off x="5025382" y="4697731"/>
            <a:ext cx="232418"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7-Point Star 71"/>
          <p:cNvSpPr/>
          <p:nvPr/>
        </p:nvSpPr>
        <p:spPr>
          <a:xfrm>
            <a:off x="7066975" y="4648200"/>
            <a:ext cx="172025"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7-Point Star 72"/>
          <p:cNvSpPr/>
          <p:nvPr/>
        </p:nvSpPr>
        <p:spPr>
          <a:xfrm>
            <a:off x="3048000" y="4953000"/>
            <a:ext cx="2286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7-Point Star 73"/>
          <p:cNvSpPr/>
          <p:nvPr/>
        </p:nvSpPr>
        <p:spPr>
          <a:xfrm>
            <a:off x="4114800" y="4838700"/>
            <a:ext cx="152400" cy="1600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7-Point Star 74"/>
          <p:cNvSpPr/>
          <p:nvPr/>
        </p:nvSpPr>
        <p:spPr>
          <a:xfrm>
            <a:off x="2114550" y="3459741"/>
            <a:ext cx="152400" cy="19785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7-Point Star 75"/>
          <p:cNvSpPr/>
          <p:nvPr/>
        </p:nvSpPr>
        <p:spPr>
          <a:xfrm>
            <a:off x="2190750" y="4191000"/>
            <a:ext cx="17145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7-Point Star 76"/>
          <p:cNvSpPr/>
          <p:nvPr/>
        </p:nvSpPr>
        <p:spPr>
          <a:xfrm>
            <a:off x="1659254" y="3962400"/>
            <a:ext cx="45719" cy="12472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7-Point Star 77"/>
          <p:cNvSpPr/>
          <p:nvPr/>
        </p:nvSpPr>
        <p:spPr>
          <a:xfrm>
            <a:off x="5829300" y="4697731"/>
            <a:ext cx="266700" cy="14096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7-Point Star 78"/>
          <p:cNvSpPr/>
          <p:nvPr/>
        </p:nvSpPr>
        <p:spPr>
          <a:xfrm>
            <a:off x="2057400" y="4495800"/>
            <a:ext cx="219075" cy="22479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7-Point Star 79"/>
          <p:cNvSpPr/>
          <p:nvPr/>
        </p:nvSpPr>
        <p:spPr>
          <a:xfrm>
            <a:off x="3162300" y="3810000"/>
            <a:ext cx="190500"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7-Point Star 80"/>
          <p:cNvSpPr/>
          <p:nvPr/>
        </p:nvSpPr>
        <p:spPr>
          <a:xfrm>
            <a:off x="3962400" y="3505200"/>
            <a:ext cx="3048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7-Point Star 81"/>
          <p:cNvSpPr/>
          <p:nvPr/>
        </p:nvSpPr>
        <p:spPr>
          <a:xfrm>
            <a:off x="2895600" y="4405085"/>
            <a:ext cx="152400" cy="9071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7-Point Star 82"/>
          <p:cNvSpPr/>
          <p:nvPr/>
        </p:nvSpPr>
        <p:spPr>
          <a:xfrm>
            <a:off x="3581400" y="4495800"/>
            <a:ext cx="228600" cy="2286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7-Point Star 83"/>
          <p:cNvSpPr/>
          <p:nvPr/>
        </p:nvSpPr>
        <p:spPr>
          <a:xfrm>
            <a:off x="4648200" y="4314371"/>
            <a:ext cx="152400" cy="1360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7-Point Star 84"/>
          <p:cNvSpPr/>
          <p:nvPr/>
        </p:nvSpPr>
        <p:spPr>
          <a:xfrm>
            <a:off x="5141591" y="3581400"/>
            <a:ext cx="19493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7-Point Star 85"/>
          <p:cNvSpPr/>
          <p:nvPr/>
        </p:nvSpPr>
        <p:spPr>
          <a:xfrm>
            <a:off x="6495143" y="3657600"/>
            <a:ext cx="762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7-Point Star 86"/>
          <p:cNvSpPr/>
          <p:nvPr/>
        </p:nvSpPr>
        <p:spPr>
          <a:xfrm>
            <a:off x="6096000" y="3657600"/>
            <a:ext cx="190313"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7-Point Star 87"/>
          <p:cNvSpPr/>
          <p:nvPr/>
        </p:nvSpPr>
        <p:spPr>
          <a:xfrm>
            <a:off x="6992517" y="4191000"/>
            <a:ext cx="246483" cy="1233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7-Point Star 88"/>
          <p:cNvSpPr/>
          <p:nvPr/>
        </p:nvSpPr>
        <p:spPr>
          <a:xfrm>
            <a:off x="5562600" y="4024764"/>
            <a:ext cx="152400" cy="189095"/>
          </a:xfrm>
          <a:prstGeom prst="star7">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7-Point Star 89"/>
          <p:cNvSpPr/>
          <p:nvPr/>
        </p:nvSpPr>
        <p:spPr>
          <a:xfrm>
            <a:off x="4191000" y="3810000"/>
            <a:ext cx="7620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7-Point Star 90"/>
          <p:cNvSpPr/>
          <p:nvPr/>
        </p:nvSpPr>
        <p:spPr>
          <a:xfrm>
            <a:off x="4912991" y="3733800"/>
            <a:ext cx="112391"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7-Point Star 91"/>
          <p:cNvSpPr/>
          <p:nvPr/>
        </p:nvSpPr>
        <p:spPr>
          <a:xfrm>
            <a:off x="6286313" y="4314371"/>
            <a:ext cx="208830" cy="1360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p:cNvSpPr txBox="1"/>
          <p:nvPr/>
        </p:nvSpPr>
        <p:spPr>
          <a:xfrm>
            <a:off x="762000" y="6096000"/>
            <a:ext cx="1057729" cy="369332"/>
          </a:xfrm>
          <a:prstGeom prst="rect">
            <a:avLst/>
          </a:prstGeom>
          <a:noFill/>
        </p:spPr>
        <p:txBody>
          <a:bodyPr wrap="square" rtlCol="0">
            <a:spAutoFit/>
          </a:bodyPr>
          <a:lstStyle/>
          <a:p>
            <a:r>
              <a:rPr lang="en-US" b="1" dirty="0" smtClean="0"/>
              <a:t>PTSD</a:t>
            </a:r>
            <a:endParaRPr lang="en-US" b="1" dirty="0"/>
          </a:p>
        </p:txBody>
      </p:sp>
      <p:sp>
        <p:nvSpPr>
          <p:cNvPr id="94" name="TextBox 93"/>
          <p:cNvSpPr txBox="1"/>
          <p:nvPr/>
        </p:nvSpPr>
        <p:spPr>
          <a:xfrm>
            <a:off x="171450" y="3093034"/>
            <a:ext cx="3886200" cy="369332"/>
          </a:xfrm>
          <a:prstGeom prst="rect">
            <a:avLst/>
          </a:prstGeom>
          <a:noFill/>
        </p:spPr>
        <p:txBody>
          <a:bodyPr wrap="square" rtlCol="0">
            <a:spAutoFit/>
          </a:bodyPr>
          <a:lstStyle/>
          <a:p>
            <a:r>
              <a:rPr lang="en-US" b="1" dirty="0" smtClean="0"/>
              <a:t>Major Depressive Disorder</a:t>
            </a:r>
            <a:endParaRPr lang="en-US" b="1" dirty="0"/>
          </a:p>
        </p:txBody>
      </p:sp>
      <p:sp>
        <p:nvSpPr>
          <p:cNvPr id="95" name="TextBox 94"/>
          <p:cNvSpPr txBox="1"/>
          <p:nvPr/>
        </p:nvSpPr>
        <p:spPr>
          <a:xfrm>
            <a:off x="4419600" y="2667000"/>
            <a:ext cx="3848100" cy="369332"/>
          </a:xfrm>
          <a:prstGeom prst="rect">
            <a:avLst/>
          </a:prstGeom>
          <a:noFill/>
        </p:spPr>
        <p:txBody>
          <a:bodyPr wrap="square" rtlCol="0">
            <a:spAutoFit/>
          </a:bodyPr>
          <a:lstStyle/>
          <a:p>
            <a:r>
              <a:rPr lang="en-US" b="1" dirty="0" smtClean="0"/>
              <a:t>Borderline Personality Disorder</a:t>
            </a:r>
            <a:endParaRPr lang="en-US" b="1" dirty="0"/>
          </a:p>
        </p:txBody>
      </p:sp>
      <p:sp>
        <p:nvSpPr>
          <p:cNvPr id="96" name="TextBox 95"/>
          <p:cNvSpPr txBox="1"/>
          <p:nvPr/>
        </p:nvSpPr>
        <p:spPr>
          <a:xfrm>
            <a:off x="6052457" y="6293823"/>
            <a:ext cx="2558143" cy="369332"/>
          </a:xfrm>
          <a:prstGeom prst="rect">
            <a:avLst/>
          </a:prstGeom>
          <a:noFill/>
        </p:spPr>
        <p:txBody>
          <a:bodyPr wrap="square" rtlCol="0">
            <a:spAutoFit/>
          </a:bodyPr>
          <a:lstStyle/>
          <a:p>
            <a:r>
              <a:rPr lang="en-US" b="1" dirty="0" smtClean="0"/>
              <a:t>Adjustment Disorder</a:t>
            </a:r>
            <a:endParaRPr lang="en-US" b="1" dirty="0"/>
          </a:p>
        </p:txBody>
      </p:sp>
      <p:sp>
        <p:nvSpPr>
          <p:cNvPr id="98" name="7-Point Star 97"/>
          <p:cNvSpPr/>
          <p:nvPr/>
        </p:nvSpPr>
        <p:spPr>
          <a:xfrm>
            <a:off x="5336521" y="5682517"/>
            <a:ext cx="78722"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7-Point Star 98"/>
          <p:cNvSpPr/>
          <p:nvPr/>
        </p:nvSpPr>
        <p:spPr>
          <a:xfrm>
            <a:off x="3962400" y="6248400"/>
            <a:ext cx="1524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7-Point Star 99"/>
          <p:cNvSpPr/>
          <p:nvPr/>
        </p:nvSpPr>
        <p:spPr>
          <a:xfrm>
            <a:off x="3352800" y="5763529"/>
            <a:ext cx="45719" cy="1038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7-Point Star 100"/>
          <p:cNvSpPr/>
          <p:nvPr/>
        </p:nvSpPr>
        <p:spPr>
          <a:xfrm>
            <a:off x="8382000" y="4314371"/>
            <a:ext cx="114300" cy="6803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7-Point Star 101"/>
          <p:cNvSpPr/>
          <p:nvPr/>
        </p:nvSpPr>
        <p:spPr>
          <a:xfrm>
            <a:off x="3162300" y="2590800"/>
            <a:ext cx="45719"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7-Point Star 102"/>
          <p:cNvSpPr/>
          <p:nvPr/>
        </p:nvSpPr>
        <p:spPr>
          <a:xfrm>
            <a:off x="495300" y="2143351"/>
            <a:ext cx="45719" cy="8073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7-Point Star 103"/>
          <p:cNvSpPr/>
          <p:nvPr/>
        </p:nvSpPr>
        <p:spPr>
          <a:xfrm>
            <a:off x="7848600" y="3414283"/>
            <a:ext cx="762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7-Point Star 104"/>
          <p:cNvSpPr/>
          <p:nvPr/>
        </p:nvSpPr>
        <p:spPr>
          <a:xfrm>
            <a:off x="685800" y="3657600"/>
            <a:ext cx="7620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7-Point Star 105"/>
          <p:cNvSpPr/>
          <p:nvPr/>
        </p:nvSpPr>
        <p:spPr>
          <a:xfrm>
            <a:off x="4419600" y="5711593"/>
            <a:ext cx="45719" cy="1038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7-Point Star 107"/>
          <p:cNvSpPr/>
          <p:nvPr/>
        </p:nvSpPr>
        <p:spPr>
          <a:xfrm>
            <a:off x="5239056" y="1524000"/>
            <a:ext cx="97465"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7-Point Star 108"/>
          <p:cNvSpPr/>
          <p:nvPr/>
        </p:nvSpPr>
        <p:spPr>
          <a:xfrm>
            <a:off x="7391400" y="1904999"/>
            <a:ext cx="13335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7-Point Star 109"/>
          <p:cNvSpPr/>
          <p:nvPr/>
        </p:nvSpPr>
        <p:spPr>
          <a:xfrm>
            <a:off x="3733800" y="2926079"/>
            <a:ext cx="76200" cy="11025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7-Point Star 110"/>
          <p:cNvSpPr/>
          <p:nvPr/>
        </p:nvSpPr>
        <p:spPr>
          <a:xfrm>
            <a:off x="6495143" y="5895975"/>
            <a:ext cx="45719"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7-Point Star 111"/>
          <p:cNvSpPr/>
          <p:nvPr/>
        </p:nvSpPr>
        <p:spPr>
          <a:xfrm>
            <a:off x="7429500" y="5257800"/>
            <a:ext cx="45719" cy="4955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7-Point Star 112"/>
          <p:cNvSpPr/>
          <p:nvPr/>
        </p:nvSpPr>
        <p:spPr>
          <a:xfrm>
            <a:off x="8439150" y="5486400"/>
            <a:ext cx="57150" cy="17325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183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xplosion 2 3"/>
          <p:cNvSpPr/>
          <p:nvPr/>
        </p:nvSpPr>
        <p:spPr>
          <a:xfrm rot="311656">
            <a:off x="1463348" y="2831926"/>
            <a:ext cx="7124068" cy="2510405"/>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solidFill>
                  <a:schemeClr val="tx1">
                    <a:lumMod val="95000"/>
                    <a:lumOff val="5000"/>
                  </a:schemeClr>
                </a:solidFill>
              </a:rPr>
              <a:t>What about this?</a:t>
            </a:r>
            <a:endParaRPr lang="en-US" dirty="0">
              <a:solidFill>
                <a:schemeClr val="tx1">
                  <a:lumMod val="95000"/>
                  <a:lumOff val="5000"/>
                </a:schemeClr>
              </a:solidFill>
            </a:endParaRPr>
          </a:p>
        </p:txBody>
      </p:sp>
      <p:sp>
        <p:nvSpPr>
          <p:cNvPr id="6" name="Lightning Bolt 5"/>
          <p:cNvSpPr/>
          <p:nvPr/>
        </p:nvSpPr>
        <p:spPr>
          <a:xfrm>
            <a:off x="152400" y="4314371"/>
            <a:ext cx="2895600" cy="2085072"/>
          </a:xfrm>
          <a:prstGeom prst="lightningBolt">
            <a:avLst/>
          </a:prstGeom>
          <a:solidFill>
            <a:schemeClr val="bg1">
              <a:lumMod val="5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053464" y="1797634"/>
            <a:ext cx="1447800" cy="1295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ame 7"/>
          <p:cNvSpPr/>
          <p:nvPr/>
        </p:nvSpPr>
        <p:spPr>
          <a:xfrm>
            <a:off x="3886200" y="2224088"/>
            <a:ext cx="4800226" cy="266699"/>
          </a:xfrm>
          <a:prstGeom prst="fram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ircular Arrow 8"/>
          <p:cNvSpPr/>
          <p:nvPr/>
        </p:nvSpPr>
        <p:spPr>
          <a:xfrm rot="9348759">
            <a:off x="5882913" y="3780400"/>
            <a:ext cx="2368125" cy="2711484"/>
          </a:xfrm>
          <a:prstGeom prst="circular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7-Point Star 12"/>
          <p:cNvSpPr/>
          <p:nvPr/>
        </p:nvSpPr>
        <p:spPr>
          <a:xfrm>
            <a:off x="2895600" y="1676400"/>
            <a:ext cx="1524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7-Point Star 13"/>
          <p:cNvSpPr/>
          <p:nvPr/>
        </p:nvSpPr>
        <p:spPr>
          <a:xfrm>
            <a:off x="4114800" y="2057400"/>
            <a:ext cx="152400"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7-Point Star 15"/>
          <p:cNvSpPr/>
          <p:nvPr/>
        </p:nvSpPr>
        <p:spPr>
          <a:xfrm>
            <a:off x="4419600" y="2057400"/>
            <a:ext cx="152400"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7-Point Star 16"/>
          <p:cNvSpPr/>
          <p:nvPr/>
        </p:nvSpPr>
        <p:spPr>
          <a:xfrm>
            <a:off x="4876800" y="2057400"/>
            <a:ext cx="148582"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7-Point Star 17"/>
          <p:cNvSpPr/>
          <p:nvPr/>
        </p:nvSpPr>
        <p:spPr>
          <a:xfrm>
            <a:off x="1074062" y="1904999"/>
            <a:ext cx="145138"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7-Point Star 19"/>
          <p:cNvSpPr/>
          <p:nvPr/>
        </p:nvSpPr>
        <p:spPr>
          <a:xfrm>
            <a:off x="1600200" y="2057400"/>
            <a:ext cx="236219"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7-Point Star 20"/>
          <p:cNvSpPr/>
          <p:nvPr/>
        </p:nvSpPr>
        <p:spPr>
          <a:xfrm>
            <a:off x="2152650" y="1950540"/>
            <a:ext cx="114300" cy="28575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7-Point Star 21"/>
          <p:cNvSpPr/>
          <p:nvPr/>
        </p:nvSpPr>
        <p:spPr>
          <a:xfrm>
            <a:off x="5943600" y="2057400"/>
            <a:ext cx="152400" cy="14287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7-Point Star 22"/>
          <p:cNvSpPr/>
          <p:nvPr/>
        </p:nvSpPr>
        <p:spPr>
          <a:xfrm>
            <a:off x="6495143" y="2071914"/>
            <a:ext cx="152400" cy="7143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7-Point Star 23"/>
          <p:cNvSpPr/>
          <p:nvPr/>
        </p:nvSpPr>
        <p:spPr>
          <a:xfrm>
            <a:off x="5257800" y="2514599"/>
            <a:ext cx="157443" cy="762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7-Point Star 24"/>
          <p:cNvSpPr/>
          <p:nvPr/>
        </p:nvSpPr>
        <p:spPr>
          <a:xfrm>
            <a:off x="6934200" y="2071914"/>
            <a:ext cx="116634" cy="12836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7-Point Star 25"/>
          <p:cNvSpPr/>
          <p:nvPr/>
        </p:nvSpPr>
        <p:spPr>
          <a:xfrm>
            <a:off x="5336521" y="2071914"/>
            <a:ext cx="226079" cy="13788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7-Point Star 26"/>
          <p:cNvSpPr/>
          <p:nvPr/>
        </p:nvSpPr>
        <p:spPr>
          <a:xfrm>
            <a:off x="1219200" y="2343150"/>
            <a:ext cx="145138" cy="24765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7-Point Star 27"/>
          <p:cNvSpPr/>
          <p:nvPr/>
        </p:nvSpPr>
        <p:spPr>
          <a:xfrm>
            <a:off x="1718309" y="2466975"/>
            <a:ext cx="101420" cy="47624"/>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7-Point Star 28"/>
          <p:cNvSpPr/>
          <p:nvPr/>
        </p:nvSpPr>
        <p:spPr>
          <a:xfrm>
            <a:off x="2171700" y="2514599"/>
            <a:ext cx="190500" cy="762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7-Point Star 29"/>
          <p:cNvSpPr/>
          <p:nvPr/>
        </p:nvSpPr>
        <p:spPr>
          <a:xfrm>
            <a:off x="8153400" y="2057400"/>
            <a:ext cx="228600" cy="1524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7-Point Star 30"/>
          <p:cNvSpPr/>
          <p:nvPr/>
        </p:nvSpPr>
        <p:spPr>
          <a:xfrm>
            <a:off x="4495800" y="2514599"/>
            <a:ext cx="762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7-Point Star 31"/>
          <p:cNvSpPr/>
          <p:nvPr/>
        </p:nvSpPr>
        <p:spPr>
          <a:xfrm>
            <a:off x="3733800" y="2209801"/>
            <a:ext cx="1524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7-Point Star 32"/>
          <p:cNvSpPr/>
          <p:nvPr/>
        </p:nvSpPr>
        <p:spPr>
          <a:xfrm>
            <a:off x="3810000" y="2466975"/>
            <a:ext cx="304800" cy="12382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7-Point Star 33"/>
          <p:cNvSpPr/>
          <p:nvPr/>
        </p:nvSpPr>
        <p:spPr>
          <a:xfrm>
            <a:off x="4800600" y="2590800"/>
            <a:ext cx="224782"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7-Point Star 34"/>
          <p:cNvSpPr/>
          <p:nvPr/>
        </p:nvSpPr>
        <p:spPr>
          <a:xfrm>
            <a:off x="5715000" y="2552699"/>
            <a:ext cx="228600" cy="1143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7-Point Star 35"/>
          <p:cNvSpPr/>
          <p:nvPr/>
        </p:nvSpPr>
        <p:spPr>
          <a:xfrm>
            <a:off x="6495143" y="2537458"/>
            <a:ext cx="152400" cy="7239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7-Point Star 36"/>
          <p:cNvSpPr/>
          <p:nvPr/>
        </p:nvSpPr>
        <p:spPr>
          <a:xfrm>
            <a:off x="7391400" y="2552699"/>
            <a:ext cx="76200" cy="11430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7-Point Star 37"/>
          <p:cNvSpPr/>
          <p:nvPr/>
        </p:nvSpPr>
        <p:spPr>
          <a:xfrm>
            <a:off x="8686426" y="2107632"/>
            <a:ext cx="152774" cy="116456"/>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7-Point Star 38"/>
          <p:cNvSpPr/>
          <p:nvPr/>
        </p:nvSpPr>
        <p:spPr>
          <a:xfrm>
            <a:off x="8382000" y="2573653"/>
            <a:ext cx="228600" cy="9334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7-Point Star 39"/>
          <p:cNvSpPr/>
          <p:nvPr/>
        </p:nvSpPr>
        <p:spPr>
          <a:xfrm>
            <a:off x="7772400" y="2528887"/>
            <a:ext cx="152400" cy="91439"/>
          </a:xfrm>
          <a:prstGeom prst="star7">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7-Point Star 40"/>
          <p:cNvSpPr/>
          <p:nvPr/>
        </p:nvSpPr>
        <p:spPr>
          <a:xfrm>
            <a:off x="7429500" y="2107632"/>
            <a:ext cx="190500" cy="12502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7-Point Star 41"/>
          <p:cNvSpPr/>
          <p:nvPr/>
        </p:nvSpPr>
        <p:spPr>
          <a:xfrm flipH="1">
            <a:off x="1219200" y="2643385"/>
            <a:ext cx="72569" cy="20828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7-Point Star 42"/>
          <p:cNvSpPr/>
          <p:nvPr/>
        </p:nvSpPr>
        <p:spPr>
          <a:xfrm>
            <a:off x="1718309" y="2788919"/>
            <a:ext cx="118110" cy="18288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7-Point Star 43"/>
          <p:cNvSpPr/>
          <p:nvPr/>
        </p:nvSpPr>
        <p:spPr>
          <a:xfrm>
            <a:off x="2266950" y="2880359"/>
            <a:ext cx="95250" cy="9144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7-Point Star 45"/>
          <p:cNvSpPr/>
          <p:nvPr/>
        </p:nvSpPr>
        <p:spPr>
          <a:xfrm>
            <a:off x="457200" y="4648200"/>
            <a:ext cx="762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7-Point Star 46"/>
          <p:cNvSpPr/>
          <p:nvPr/>
        </p:nvSpPr>
        <p:spPr>
          <a:xfrm>
            <a:off x="1219200" y="4314371"/>
            <a:ext cx="145138" cy="18142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7-Point Star 47"/>
          <p:cNvSpPr/>
          <p:nvPr/>
        </p:nvSpPr>
        <p:spPr>
          <a:xfrm>
            <a:off x="1095829" y="4724400"/>
            <a:ext cx="195940" cy="2286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7-Point Star 48"/>
          <p:cNvSpPr/>
          <p:nvPr/>
        </p:nvSpPr>
        <p:spPr>
          <a:xfrm>
            <a:off x="1095829" y="5257800"/>
            <a:ext cx="123371" cy="9910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7-Point Star 49"/>
          <p:cNvSpPr/>
          <p:nvPr/>
        </p:nvSpPr>
        <p:spPr>
          <a:xfrm>
            <a:off x="1447800" y="5136141"/>
            <a:ext cx="270509" cy="12165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7-Point Star 50"/>
          <p:cNvSpPr/>
          <p:nvPr/>
        </p:nvSpPr>
        <p:spPr>
          <a:xfrm>
            <a:off x="1600200" y="5356907"/>
            <a:ext cx="118109" cy="12949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7-Point Star 51"/>
          <p:cNvSpPr/>
          <p:nvPr/>
        </p:nvSpPr>
        <p:spPr>
          <a:xfrm>
            <a:off x="2071007" y="5312973"/>
            <a:ext cx="209550" cy="12949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7-Point Star 52"/>
          <p:cNvSpPr/>
          <p:nvPr/>
        </p:nvSpPr>
        <p:spPr>
          <a:xfrm>
            <a:off x="1981200" y="5659658"/>
            <a:ext cx="190500" cy="207742"/>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7-Point Star 53"/>
          <p:cNvSpPr/>
          <p:nvPr/>
        </p:nvSpPr>
        <p:spPr>
          <a:xfrm>
            <a:off x="2485572" y="5895975"/>
            <a:ext cx="181429" cy="2286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7-Point Star 54"/>
          <p:cNvSpPr/>
          <p:nvPr/>
        </p:nvSpPr>
        <p:spPr>
          <a:xfrm>
            <a:off x="1600200" y="4800600"/>
            <a:ext cx="168819"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7-Point Star 55"/>
          <p:cNvSpPr/>
          <p:nvPr/>
        </p:nvSpPr>
        <p:spPr>
          <a:xfrm>
            <a:off x="762000" y="4648200"/>
            <a:ext cx="76200" cy="1905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7-Point Star 56"/>
          <p:cNvSpPr/>
          <p:nvPr/>
        </p:nvSpPr>
        <p:spPr>
          <a:xfrm>
            <a:off x="7772400" y="4800600"/>
            <a:ext cx="1524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7-Point Star 57"/>
          <p:cNvSpPr/>
          <p:nvPr/>
        </p:nvSpPr>
        <p:spPr>
          <a:xfrm>
            <a:off x="7924800" y="5257800"/>
            <a:ext cx="228600" cy="9910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7-Point Star 60"/>
          <p:cNvSpPr/>
          <p:nvPr/>
        </p:nvSpPr>
        <p:spPr>
          <a:xfrm>
            <a:off x="6286313" y="5659658"/>
            <a:ext cx="208830" cy="1038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7-Point Star 61"/>
          <p:cNvSpPr/>
          <p:nvPr/>
        </p:nvSpPr>
        <p:spPr>
          <a:xfrm>
            <a:off x="6781800" y="5981700"/>
            <a:ext cx="152400"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7-Point Star 62"/>
          <p:cNvSpPr/>
          <p:nvPr/>
        </p:nvSpPr>
        <p:spPr>
          <a:xfrm>
            <a:off x="7239000" y="6096000"/>
            <a:ext cx="1524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7-Point Star 63"/>
          <p:cNvSpPr/>
          <p:nvPr/>
        </p:nvSpPr>
        <p:spPr>
          <a:xfrm>
            <a:off x="7772400" y="5659658"/>
            <a:ext cx="762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7-Point Star 64"/>
          <p:cNvSpPr/>
          <p:nvPr/>
        </p:nvSpPr>
        <p:spPr>
          <a:xfrm>
            <a:off x="7620000" y="5981700"/>
            <a:ext cx="152400" cy="5715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7-Point Star 65"/>
          <p:cNvSpPr/>
          <p:nvPr/>
        </p:nvSpPr>
        <p:spPr>
          <a:xfrm>
            <a:off x="3200400" y="3138487"/>
            <a:ext cx="152400" cy="275796"/>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7-Point Star 66"/>
          <p:cNvSpPr/>
          <p:nvPr/>
        </p:nvSpPr>
        <p:spPr>
          <a:xfrm>
            <a:off x="4800600" y="3138487"/>
            <a:ext cx="112391" cy="13789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7-Point Star 67"/>
          <p:cNvSpPr/>
          <p:nvPr/>
        </p:nvSpPr>
        <p:spPr>
          <a:xfrm>
            <a:off x="5943600" y="3276385"/>
            <a:ext cx="152400" cy="13789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7-Point Star 68"/>
          <p:cNvSpPr/>
          <p:nvPr/>
        </p:nvSpPr>
        <p:spPr>
          <a:xfrm>
            <a:off x="6992517" y="3414283"/>
            <a:ext cx="74458" cy="9091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7-Point Star 69"/>
          <p:cNvSpPr/>
          <p:nvPr/>
        </p:nvSpPr>
        <p:spPr>
          <a:xfrm>
            <a:off x="7772400" y="3886200"/>
            <a:ext cx="26670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7-Point Star 70"/>
          <p:cNvSpPr/>
          <p:nvPr/>
        </p:nvSpPr>
        <p:spPr>
          <a:xfrm>
            <a:off x="5025382" y="4697731"/>
            <a:ext cx="232418"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7-Point Star 71"/>
          <p:cNvSpPr/>
          <p:nvPr/>
        </p:nvSpPr>
        <p:spPr>
          <a:xfrm>
            <a:off x="7066975" y="4648200"/>
            <a:ext cx="172025"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7-Point Star 72"/>
          <p:cNvSpPr/>
          <p:nvPr/>
        </p:nvSpPr>
        <p:spPr>
          <a:xfrm>
            <a:off x="3048000" y="4953000"/>
            <a:ext cx="2286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7-Point Star 73"/>
          <p:cNvSpPr/>
          <p:nvPr/>
        </p:nvSpPr>
        <p:spPr>
          <a:xfrm>
            <a:off x="4114800" y="4838700"/>
            <a:ext cx="152400" cy="1600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7-Point Star 74"/>
          <p:cNvSpPr/>
          <p:nvPr/>
        </p:nvSpPr>
        <p:spPr>
          <a:xfrm>
            <a:off x="2114550" y="3459741"/>
            <a:ext cx="152400" cy="19785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7-Point Star 75"/>
          <p:cNvSpPr/>
          <p:nvPr/>
        </p:nvSpPr>
        <p:spPr>
          <a:xfrm>
            <a:off x="2190750" y="4191000"/>
            <a:ext cx="17145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7-Point Star 76"/>
          <p:cNvSpPr/>
          <p:nvPr/>
        </p:nvSpPr>
        <p:spPr>
          <a:xfrm>
            <a:off x="1659254" y="3962400"/>
            <a:ext cx="45719" cy="12472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7-Point Star 77"/>
          <p:cNvSpPr/>
          <p:nvPr/>
        </p:nvSpPr>
        <p:spPr>
          <a:xfrm>
            <a:off x="5829300" y="4697731"/>
            <a:ext cx="266700" cy="14096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7-Point Star 78"/>
          <p:cNvSpPr/>
          <p:nvPr/>
        </p:nvSpPr>
        <p:spPr>
          <a:xfrm>
            <a:off x="2057400" y="4495800"/>
            <a:ext cx="219075" cy="22479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7-Point Star 79"/>
          <p:cNvSpPr/>
          <p:nvPr/>
        </p:nvSpPr>
        <p:spPr>
          <a:xfrm>
            <a:off x="3162300" y="3810000"/>
            <a:ext cx="190500"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7-Point Star 80"/>
          <p:cNvSpPr/>
          <p:nvPr/>
        </p:nvSpPr>
        <p:spPr>
          <a:xfrm>
            <a:off x="3962400" y="3505200"/>
            <a:ext cx="3048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7-Point Star 81"/>
          <p:cNvSpPr/>
          <p:nvPr/>
        </p:nvSpPr>
        <p:spPr>
          <a:xfrm>
            <a:off x="2895600" y="4405085"/>
            <a:ext cx="152400" cy="9071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7-Point Star 82"/>
          <p:cNvSpPr/>
          <p:nvPr/>
        </p:nvSpPr>
        <p:spPr>
          <a:xfrm>
            <a:off x="3581400" y="4495800"/>
            <a:ext cx="228600" cy="2286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7-Point Star 83"/>
          <p:cNvSpPr/>
          <p:nvPr/>
        </p:nvSpPr>
        <p:spPr>
          <a:xfrm>
            <a:off x="4648200" y="4314371"/>
            <a:ext cx="152400" cy="1360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7-Point Star 84"/>
          <p:cNvSpPr/>
          <p:nvPr/>
        </p:nvSpPr>
        <p:spPr>
          <a:xfrm>
            <a:off x="5141591" y="3581400"/>
            <a:ext cx="19493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7-Point Star 85"/>
          <p:cNvSpPr/>
          <p:nvPr/>
        </p:nvSpPr>
        <p:spPr>
          <a:xfrm>
            <a:off x="6495143" y="3657600"/>
            <a:ext cx="76200"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7-Point Star 86"/>
          <p:cNvSpPr/>
          <p:nvPr/>
        </p:nvSpPr>
        <p:spPr>
          <a:xfrm>
            <a:off x="6096000" y="3657600"/>
            <a:ext cx="190313"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7-Point Star 87"/>
          <p:cNvSpPr/>
          <p:nvPr/>
        </p:nvSpPr>
        <p:spPr>
          <a:xfrm>
            <a:off x="6992517" y="4191000"/>
            <a:ext cx="246483" cy="1233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7-Point Star 88"/>
          <p:cNvSpPr/>
          <p:nvPr/>
        </p:nvSpPr>
        <p:spPr>
          <a:xfrm>
            <a:off x="5562600" y="4024764"/>
            <a:ext cx="152400" cy="189095"/>
          </a:xfrm>
          <a:prstGeom prst="star7">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7-Point Star 89"/>
          <p:cNvSpPr/>
          <p:nvPr/>
        </p:nvSpPr>
        <p:spPr>
          <a:xfrm>
            <a:off x="4191000" y="3810000"/>
            <a:ext cx="7620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7-Point Star 90"/>
          <p:cNvSpPr/>
          <p:nvPr/>
        </p:nvSpPr>
        <p:spPr>
          <a:xfrm>
            <a:off x="4912991" y="3733800"/>
            <a:ext cx="112391"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7-Point Star 91"/>
          <p:cNvSpPr/>
          <p:nvPr/>
        </p:nvSpPr>
        <p:spPr>
          <a:xfrm>
            <a:off x="6286313" y="4314371"/>
            <a:ext cx="208830" cy="1360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p:cNvSpPr txBox="1"/>
          <p:nvPr/>
        </p:nvSpPr>
        <p:spPr>
          <a:xfrm>
            <a:off x="762000" y="6096000"/>
            <a:ext cx="1057729" cy="369332"/>
          </a:xfrm>
          <a:prstGeom prst="rect">
            <a:avLst/>
          </a:prstGeom>
          <a:noFill/>
        </p:spPr>
        <p:txBody>
          <a:bodyPr wrap="square" rtlCol="0">
            <a:spAutoFit/>
          </a:bodyPr>
          <a:lstStyle/>
          <a:p>
            <a:r>
              <a:rPr lang="en-US" b="1" dirty="0" smtClean="0"/>
              <a:t>PTSD</a:t>
            </a:r>
            <a:endParaRPr lang="en-US" b="1" dirty="0"/>
          </a:p>
        </p:txBody>
      </p:sp>
      <p:sp>
        <p:nvSpPr>
          <p:cNvPr id="94" name="TextBox 93"/>
          <p:cNvSpPr txBox="1"/>
          <p:nvPr/>
        </p:nvSpPr>
        <p:spPr>
          <a:xfrm>
            <a:off x="171450" y="3093034"/>
            <a:ext cx="3886200" cy="369332"/>
          </a:xfrm>
          <a:prstGeom prst="rect">
            <a:avLst/>
          </a:prstGeom>
          <a:noFill/>
        </p:spPr>
        <p:txBody>
          <a:bodyPr wrap="square" rtlCol="0">
            <a:spAutoFit/>
          </a:bodyPr>
          <a:lstStyle/>
          <a:p>
            <a:r>
              <a:rPr lang="en-US" b="1" dirty="0" smtClean="0"/>
              <a:t>Major Depressive Disorder</a:t>
            </a:r>
            <a:endParaRPr lang="en-US" b="1" dirty="0"/>
          </a:p>
        </p:txBody>
      </p:sp>
      <p:sp>
        <p:nvSpPr>
          <p:cNvPr id="95" name="TextBox 94"/>
          <p:cNvSpPr txBox="1"/>
          <p:nvPr/>
        </p:nvSpPr>
        <p:spPr>
          <a:xfrm>
            <a:off x="4419600" y="2667000"/>
            <a:ext cx="3848100" cy="369332"/>
          </a:xfrm>
          <a:prstGeom prst="rect">
            <a:avLst/>
          </a:prstGeom>
          <a:noFill/>
        </p:spPr>
        <p:txBody>
          <a:bodyPr wrap="square" rtlCol="0">
            <a:spAutoFit/>
          </a:bodyPr>
          <a:lstStyle/>
          <a:p>
            <a:r>
              <a:rPr lang="en-US" b="1" dirty="0" smtClean="0"/>
              <a:t>Borderline Personality Disorder</a:t>
            </a:r>
            <a:endParaRPr lang="en-US" b="1" dirty="0"/>
          </a:p>
        </p:txBody>
      </p:sp>
      <p:sp>
        <p:nvSpPr>
          <p:cNvPr id="96" name="TextBox 95"/>
          <p:cNvSpPr txBox="1"/>
          <p:nvPr/>
        </p:nvSpPr>
        <p:spPr>
          <a:xfrm>
            <a:off x="6052457" y="6293823"/>
            <a:ext cx="2558143" cy="369332"/>
          </a:xfrm>
          <a:prstGeom prst="rect">
            <a:avLst/>
          </a:prstGeom>
          <a:noFill/>
        </p:spPr>
        <p:txBody>
          <a:bodyPr wrap="square" rtlCol="0">
            <a:spAutoFit/>
          </a:bodyPr>
          <a:lstStyle/>
          <a:p>
            <a:r>
              <a:rPr lang="en-US" b="1" dirty="0" smtClean="0"/>
              <a:t>Adjustment Disorder</a:t>
            </a:r>
            <a:endParaRPr lang="en-US" b="1" dirty="0"/>
          </a:p>
        </p:txBody>
      </p:sp>
      <p:sp>
        <p:nvSpPr>
          <p:cNvPr id="97" name="TextBox 96"/>
          <p:cNvSpPr txBox="1"/>
          <p:nvPr/>
        </p:nvSpPr>
        <p:spPr>
          <a:xfrm>
            <a:off x="2352962" y="5073134"/>
            <a:ext cx="4800025" cy="369332"/>
          </a:xfrm>
          <a:prstGeom prst="rect">
            <a:avLst/>
          </a:prstGeom>
          <a:noFill/>
        </p:spPr>
        <p:txBody>
          <a:bodyPr wrap="square" rtlCol="0">
            <a:spAutoFit/>
          </a:bodyPr>
          <a:lstStyle/>
          <a:p>
            <a:r>
              <a:rPr lang="en-US" b="1" dirty="0" smtClean="0"/>
              <a:t>Disruptive Mood Dysregulation Disorder</a:t>
            </a:r>
            <a:endParaRPr lang="en-US" b="1" dirty="0"/>
          </a:p>
        </p:txBody>
      </p:sp>
      <p:sp>
        <p:nvSpPr>
          <p:cNvPr id="98" name="7-Point Star 97"/>
          <p:cNvSpPr/>
          <p:nvPr/>
        </p:nvSpPr>
        <p:spPr>
          <a:xfrm>
            <a:off x="5336521" y="5682517"/>
            <a:ext cx="78722"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7-Point Star 98"/>
          <p:cNvSpPr/>
          <p:nvPr/>
        </p:nvSpPr>
        <p:spPr>
          <a:xfrm>
            <a:off x="3962400" y="6248400"/>
            <a:ext cx="1524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7-Point Star 99"/>
          <p:cNvSpPr/>
          <p:nvPr/>
        </p:nvSpPr>
        <p:spPr>
          <a:xfrm>
            <a:off x="3352800" y="5763529"/>
            <a:ext cx="45719" cy="1038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7-Point Star 100"/>
          <p:cNvSpPr/>
          <p:nvPr/>
        </p:nvSpPr>
        <p:spPr>
          <a:xfrm>
            <a:off x="8382000" y="4314371"/>
            <a:ext cx="114300" cy="68035"/>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7-Point Star 101"/>
          <p:cNvSpPr/>
          <p:nvPr/>
        </p:nvSpPr>
        <p:spPr>
          <a:xfrm>
            <a:off x="3162300" y="2590800"/>
            <a:ext cx="45719"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7-Point Star 102"/>
          <p:cNvSpPr/>
          <p:nvPr/>
        </p:nvSpPr>
        <p:spPr>
          <a:xfrm>
            <a:off x="495300" y="2143351"/>
            <a:ext cx="45719" cy="80737"/>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7-Point Star 103"/>
          <p:cNvSpPr/>
          <p:nvPr/>
        </p:nvSpPr>
        <p:spPr>
          <a:xfrm>
            <a:off x="7848600" y="3414283"/>
            <a:ext cx="7620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7-Point Star 104"/>
          <p:cNvSpPr/>
          <p:nvPr/>
        </p:nvSpPr>
        <p:spPr>
          <a:xfrm>
            <a:off x="685800" y="3657600"/>
            <a:ext cx="76200" cy="762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7-Point Star 105"/>
          <p:cNvSpPr/>
          <p:nvPr/>
        </p:nvSpPr>
        <p:spPr>
          <a:xfrm>
            <a:off x="4419600" y="5711593"/>
            <a:ext cx="45719" cy="103871"/>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7-Point Star 107"/>
          <p:cNvSpPr/>
          <p:nvPr/>
        </p:nvSpPr>
        <p:spPr>
          <a:xfrm>
            <a:off x="5239056" y="1524000"/>
            <a:ext cx="97465" cy="1524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7-Point Star 108"/>
          <p:cNvSpPr/>
          <p:nvPr/>
        </p:nvSpPr>
        <p:spPr>
          <a:xfrm>
            <a:off x="7391400" y="1904999"/>
            <a:ext cx="133350" cy="45719"/>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7-Point Star 109"/>
          <p:cNvSpPr/>
          <p:nvPr/>
        </p:nvSpPr>
        <p:spPr>
          <a:xfrm>
            <a:off x="3733800" y="2926079"/>
            <a:ext cx="76200" cy="11025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7-Point Star 110"/>
          <p:cNvSpPr/>
          <p:nvPr/>
        </p:nvSpPr>
        <p:spPr>
          <a:xfrm>
            <a:off x="6495143" y="5895975"/>
            <a:ext cx="45719" cy="114300"/>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7-Point Star 111"/>
          <p:cNvSpPr/>
          <p:nvPr/>
        </p:nvSpPr>
        <p:spPr>
          <a:xfrm>
            <a:off x="7429500" y="5257800"/>
            <a:ext cx="45719" cy="49553"/>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7-Point Star 112"/>
          <p:cNvSpPr/>
          <p:nvPr/>
        </p:nvSpPr>
        <p:spPr>
          <a:xfrm>
            <a:off x="8439150" y="5486400"/>
            <a:ext cx="57150" cy="173258"/>
          </a:xfrm>
          <a:prstGeom prst="star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8944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819400"/>
            <a:ext cx="8534400" cy="3429000"/>
          </a:xfrm>
        </p:spPr>
        <p:txBody>
          <a:bodyPr>
            <a:normAutofit/>
          </a:bodyPr>
          <a:lstStyle/>
          <a:p>
            <a:pPr algn="l"/>
            <a:r>
              <a:rPr lang="en-US" sz="2000" dirty="0" smtClean="0">
                <a:solidFill>
                  <a:schemeClr val="tx1"/>
                </a:solidFill>
              </a:rPr>
              <a:t>To consider </a:t>
            </a:r>
            <a:r>
              <a:rPr lang="en-US" sz="2000" dirty="0">
                <a:solidFill>
                  <a:schemeClr val="tx1"/>
                </a:solidFill>
              </a:rPr>
              <a:t>different ways of looking at symptoms, diagnosis and treatment to assist in conceptualizing the most complicated of patients. Instead of focusing solely on chief complaints, symptoms and diagnosis it teaches a way of rooting out the underlying causes of the </a:t>
            </a:r>
            <a:r>
              <a:rPr lang="en-US" sz="2000" dirty="0" smtClean="0">
                <a:solidFill>
                  <a:schemeClr val="tx1"/>
                </a:solidFill>
              </a:rPr>
              <a:t>Symptoms </a:t>
            </a:r>
            <a:r>
              <a:rPr lang="en-US" sz="2000" dirty="0">
                <a:solidFill>
                  <a:schemeClr val="tx1"/>
                </a:solidFill>
              </a:rPr>
              <a:t>which allows for richer treatment options and improved outcomes. </a:t>
            </a:r>
          </a:p>
          <a:p>
            <a:pPr marL="342900" indent="-342900" algn="l">
              <a:buAutoNum type="arabicParenR"/>
            </a:pPr>
            <a:endParaRPr lang="en-US" dirty="0" smtClean="0"/>
          </a:p>
        </p:txBody>
      </p:sp>
      <p:sp>
        <p:nvSpPr>
          <p:cNvPr id="15362" name="Title 1"/>
          <p:cNvSpPr>
            <a:spLocks noGrp="1"/>
          </p:cNvSpPr>
          <p:nvPr>
            <p:ph type="ctrTitle"/>
          </p:nvPr>
        </p:nvSpPr>
        <p:spPr>
          <a:xfrm>
            <a:off x="685800" y="381000"/>
            <a:ext cx="7772400" cy="1219200"/>
          </a:xfrm>
        </p:spPr>
        <p:txBody>
          <a:bodyPr/>
          <a:lstStyle/>
          <a:p>
            <a:pPr eaLnBrk="1" hangingPunct="1"/>
            <a:r>
              <a:rPr lang="en-US" dirty="0" smtClean="0"/>
              <a:t>Presentation</a:t>
            </a:r>
            <a:r>
              <a:rPr lang="en-US" dirty="0"/>
              <a:t> </a:t>
            </a:r>
            <a:r>
              <a:rPr lang="en-US" dirty="0" smtClean="0"/>
              <a:t>Goal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dirty="0" smtClean="0">
                <a:solidFill>
                  <a:schemeClr val="tx1">
                    <a:lumMod val="95000"/>
                    <a:lumOff val="5000"/>
                  </a:schemeClr>
                </a:solidFill>
              </a:rPr>
              <a:t>The 5 Core Areas of Focus</a:t>
            </a:r>
          </a:p>
        </p:txBody>
      </p:sp>
      <p:sp>
        <p:nvSpPr>
          <p:cNvPr id="3" name="Content Placeholder 2"/>
          <p:cNvSpPr>
            <a:spLocks noGrp="1"/>
          </p:cNvSpPr>
          <p:nvPr>
            <p:ph sz="quarter" idx="1"/>
          </p:nvPr>
        </p:nvSpPr>
        <p:spPr>
          <a:xfrm>
            <a:off x="301625" y="2133599"/>
            <a:ext cx="8504238" cy="3965575"/>
          </a:xfrm>
        </p:spPr>
        <p:txBody>
          <a:bodyPr>
            <a:normAutofit/>
          </a:bodyPr>
          <a:lstStyle/>
          <a:p>
            <a:pPr marL="0" indent="0" eaLnBrk="1" hangingPunct="1">
              <a:buFont typeface="Wingdings 2" pitchFamily="18" charset="2"/>
              <a:buAutoNum type="arabicParenR"/>
            </a:pPr>
            <a:r>
              <a:rPr lang="en-US" sz="2500" dirty="0" smtClean="0"/>
              <a:t> Nature - Biological predisposition – The way each individuals brain was naturally made</a:t>
            </a:r>
          </a:p>
          <a:p>
            <a:pPr marL="0" indent="0" eaLnBrk="1" hangingPunct="1">
              <a:buFont typeface="Wingdings 2" pitchFamily="18" charset="2"/>
              <a:buAutoNum type="arabicParenR"/>
            </a:pPr>
            <a:r>
              <a:rPr lang="en-US" sz="2500" dirty="0" smtClean="0"/>
              <a:t> Nurture – </a:t>
            </a:r>
            <a:r>
              <a:rPr lang="en-US" sz="2500" dirty="0"/>
              <a:t>N</a:t>
            </a:r>
            <a:r>
              <a:rPr lang="en-US" sz="2500" dirty="0" smtClean="0"/>
              <a:t>on genetic influences</a:t>
            </a:r>
          </a:p>
          <a:p>
            <a:pPr marL="0" indent="0" eaLnBrk="1" hangingPunct="1">
              <a:buFont typeface="Wingdings 2" pitchFamily="18" charset="2"/>
              <a:buAutoNum type="arabicParenR"/>
            </a:pPr>
            <a:r>
              <a:rPr lang="en-US" sz="2500" dirty="0" smtClean="0"/>
              <a:t> Limbic System activation/response</a:t>
            </a:r>
          </a:p>
          <a:p>
            <a:pPr marL="0" indent="0" eaLnBrk="1" hangingPunct="1">
              <a:buFont typeface="Wingdings 2" pitchFamily="18" charset="2"/>
              <a:buAutoNum type="arabicParenR"/>
            </a:pPr>
            <a:r>
              <a:rPr lang="en-US" sz="2500" dirty="0"/>
              <a:t> </a:t>
            </a:r>
            <a:r>
              <a:rPr lang="en-US" sz="2500" dirty="0" smtClean="0"/>
              <a:t>Sensory integration</a:t>
            </a:r>
          </a:p>
          <a:p>
            <a:pPr marL="0" indent="0" eaLnBrk="1" hangingPunct="1">
              <a:buFont typeface="Wingdings 2" pitchFamily="18" charset="2"/>
              <a:buAutoNum type="arabicParenR"/>
            </a:pPr>
            <a:r>
              <a:rPr lang="en-US" sz="2500" dirty="0" smtClean="0"/>
              <a:t> Medical/Somatic signs and contributors </a:t>
            </a:r>
          </a:p>
          <a:p>
            <a:pPr marL="0" indent="0" eaLnBrk="1" hangingPunct="1">
              <a:buFont typeface="Wingdings 2" pitchFamily="18" charset="2"/>
              <a:buAutoNum type="arabicParenR"/>
            </a:pPr>
            <a:endParaRPr lang="en-US" sz="25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dirty="0">
                <a:solidFill>
                  <a:srgbClr val="FF0000"/>
                </a:solidFill>
              </a:rPr>
              <a:t>1) </a:t>
            </a:r>
            <a:r>
              <a:rPr lang="en-US" sz="3600" dirty="0" smtClean="0">
                <a:solidFill>
                  <a:schemeClr val="tx1">
                    <a:lumMod val="95000"/>
                    <a:lumOff val="5000"/>
                  </a:schemeClr>
                </a:solidFill>
              </a:rPr>
              <a:t>Nature </a:t>
            </a:r>
            <a:r>
              <a:rPr lang="en-US" sz="3600" dirty="0">
                <a:solidFill>
                  <a:schemeClr val="tx1">
                    <a:lumMod val="95000"/>
                    <a:lumOff val="5000"/>
                  </a:schemeClr>
                </a:solidFill>
              </a:rPr>
              <a:t>- Biological </a:t>
            </a:r>
            <a:r>
              <a:rPr lang="en-US" sz="3600" dirty="0" smtClean="0">
                <a:solidFill>
                  <a:schemeClr val="tx1">
                    <a:lumMod val="95000"/>
                    <a:lumOff val="5000"/>
                  </a:schemeClr>
                </a:solidFill>
              </a:rPr>
              <a:t>Predisposition</a:t>
            </a:r>
            <a:r>
              <a:rPr lang="en-US" dirty="0" smtClean="0">
                <a:solidFill>
                  <a:schemeClr val="tx1">
                    <a:lumMod val="95000"/>
                    <a:lumOff val="5000"/>
                  </a:schemeClr>
                </a:solidFill>
              </a:rPr>
              <a:t> </a:t>
            </a:r>
          </a:p>
        </p:txBody>
      </p:sp>
      <p:sp>
        <p:nvSpPr>
          <p:cNvPr id="3" name="Content Placeholder 2"/>
          <p:cNvSpPr>
            <a:spLocks noGrp="1"/>
          </p:cNvSpPr>
          <p:nvPr>
            <p:ph sz="quarter" idx="1"/>
          </p:nvPr>
        </p:nvSpPr>
        <p:spPr>
          <a:xfrm>
            <a:off x="228600" y="3124200"/>
            <a:ext cx="8504238" cy="2746374"/>
          </a:xfrm>
        </p:spPr>
        <p:txBody>
          <a:bodyPr>
            <a:normAutofit fontScale="92500"/>
          </a:bodyPr>
          <a:lstStyle/>
          <a:p>
            <a:pPr marL="274320" indent="-274320" eaLnBrk="1" fontAlgn="auto" hangingPunct="1">
              <a:spcAft>
                <a:spcPts val="0"/>
              </a:spcAft>
              <a:buFont typeface="Wingdings 2"/>
              <a:buChar char=""/>
              <a:defRPr/>
            </a:pPr>
            <a:r>
              <a:rPr lang="en-US" dirty="0" smtClean="0"/>
              <a:t>Everyone has problems: Which accounts for most of what we encounter when working with children and adults.</a:t>
            </a:r>
          </a:p>
          <a:p>
            <a:pPr marL="274320" indent="-274320" eaLnBrk="1" fontAlgn="auto" hangingPunct="1">
              <a:spcAft>
                <a:spcPts val="0"/>
              </a:spcAft>
              <a:buFont typeface="Wingdings 2"/>
              <a:buChar char=""/>
              <a:defRPr/>
            </a:pPr>
            <a:r>
              <a:rPr lang="en-US" dirty="0" smtClean="0"/>
              <a:t>Psychiatric disorders are rare – most “true” psychiatric disorders have an underlying organic cause or component which when understood can lead to the best treatment options and outcomes. </a:t>
            </a:r>
            <a:endParaRPr lang="en-US" dirty="0"/>
          </a:p>
        </p:txBody>
      </p:sp>
      <p:sp>
        <p:nvSpPr>
          <p:cNvPr id="2" name="TextBox 1"/>
          <p:cNvSpPr txBox="1"/>
          <p:nvPr/>
        </p:nvSpPr>
        <p:spPr>
          <a:xfrm>
            <a:off x="1828800" y="2057400"/>
            <a:ext cx="5562600" cy="523220"/>
          </a:xfrm>
          <a:prstGeom prst="rect">
            <a:avLst/>
          </a:prstGeom>
          <a:noFill/>
        </p:spPr>
        <p:txBody>
          <a:bodyPr wrap="square" rtlCol="0">
            <a:spAutoFit/>
          </a:bodyPr>
          <a:lstStyle/>
          <a:p>
            <a:pPr algn="ctr"/>
            <a:r>
              <a:rPr lang="en-US" sz="2800" dirty="0">
                <a:solidFill>
                  <a:schemeClr val="tx1">
                    <a:lumMod val="95000"/>
                    <a:lumOff val="5000"/>
                  </a:schemeClr>
                </a:solidFill>
              </a:rPr>
              <a:t>Problems vs Disorders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Monoamine Neurotransmitters</a:t>
            </a:r>
            <a:endParaRPr lang="en-US" dirty="0">
              <a:solidFill>
                <a:schemeClr val="tx1">
                  <a:lumMod val="95000"/>
                  <a:lumOff val="5000"/>
                </a:schemeClr>
              </a:solidFill>
            </a:endParaRPr>
          </a:p>
        </p:txBody>
      </p:sp>
      <p:sp>
        <p:nvSpPr>
          <p:cNvPr id="3" name="Content Placeholder 2"/>
          <p:cNvSpPr>
            <a:spLocks noGrp="1"/>
          </p:cNvSpPr>
          <p:nvPr>
            <p:ph sz="quarter" idx="1"/>
          </p:nvPr>
        </p:nvSpPr>
        <p:spPr>
          <a:xfrm>
            <a:off x="0" y="2743200"/>
            <a:ext cx="9144000" cy="2362200"/>
          </a:xfrm>
        </p:spPr>
        <p:txBody>
          <a:bodyPr/>
          <a:lstStyle/>
          <a:p>
            <a:pPr marL="0" indent="0" algn="ctr">
              <a:buNone/>
            </a:pPr>
            <a:r>
              <a:rPr lang="en-US" dirty="0" smtClean="0"/>
              <a:t>5HT				NE				Da+</a:t>
            </a:r>
          </a:p>
          <a:p>
            <a:pPr marL="0" indent="0">
              <a:buNone/>
            </a:pPr>
            <a:r>
              <a:rPr lang="en-US" dirty="0" smtClean="0"/>
              <a:t>  Serotonin		       Norepinephrine	          Dopamine</a:t>
            </a:r>
            <a:endParaRPr lang="en-US" dirty="0"/>
          </a:p>
        </p:txBody>
      </p:sp>
      <p:cxnSp>
        <p:nvCxnSpPr>
          <p:cNvPr id="4" name="Straight Connector 3"/>
          <p:cNvCxnSpPr/>
          <p:nvPr/>
        </p:nvCxnSpPr>
        <p:spPr>
          <a:xfrm>
            <a:off x="228600" y="3886200"/>
            <a:ext cx="868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28600" y="2590800"/>
            <a:ext cx="868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99420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304800" y="228600"/>
            <a:ext cx="8534400" cy="758825"/>
          </a:xfrm>
        </p:spPr>
        <p:txBody>
          <a:bodyPr/>
          <a:lstStyle/>
          <a:p>
            <a:pPr eaLnBrk="1" hangingPunct="1"/>
            <a:r>
              <a:rPr lang="en-US" sz="2400" dirty="0" smtClean="0">
                <a:solidFill>
                  <a:schemeClr val="tx1">
                    <a:lumMod val="95000"/>
                    <a:lumOff val="5000"/>
                  </a:schemeClr>
                </a:solidFill>
              </a:rPr>
              <a:t>Theoretical Monoamine Model</a:t>
            </a:r>
          </a:p>
        </p:txBody>
      </p:sp>
      <p:pic>
        <p:nvPicPr>
          <p:cNvPr id="26626" name="Picture 5"/>
          <p:cNvPicPr>
            <a:picLocks noGrp="1" noChangeAspect="1" noChangeArrowheads="1"/>
          </p:cNvPicPr>
          <p:nvPr>
            <p:ph sz="quarter" idx="1"/>
          </p:nvPr>
        </p:nvPicPr>
        <p:blipFill>
          <a:blip r:embed="rId3"/>
          <a:srcRect/>
          <a:stretch>
            <a:fillRect/>
          </a:stretch>
        </p:blipFill>
        <p:spPr>
          <a:xfrm>
            <a:off x="457200" y="1143000"/>
            <a:ext cx="8610600" cy="5127625"/>
          </a:xfr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dirty="0" smtClean="0">
                <a:solidFill>
                  <a:schemeClr val="tx1">
                    <a:lumMod val="95000"/>
                    <a:lumOff val="5000"/>
                  </a:schemeClr>
                </a:solidFill>
              </a:rPr>
              <a:t>Medication Side Effects</a:t>
            </a:r>
          </a:p>
        </p:txBody>
      </p:sp>
      <p:sp>
        <p:nvSpPr>
          <p:cNvPr id="3" name="Content Placeholder 2"/>
          <p:cNvSpPr>
            <a:spLocks noGrp="1"/>
          </p:cNvSpPr>
          <p:nvPr>
            <p:ph sz="quarter" idx="1"/>
          </p:nvPr>
        </p:nvSpPr>
        <p:spPr>
          <a:xfrm>
            <a:off x="301625" y="2435225"/>
            <a:ext cx="8504238" cy="3736975"/>
          </a:xfrm>
        </p:spPr>
        <p:txBody>
          <a:bodyPr>
            <a:normAutofit/>
          </a:bodyPr>
          <a:lstStyle/>
          <a:p>
            <a:pPr marL="274320" indent="-274320" eaLnBrk="1" fontAlgn="auto" hangingPunct="1">
              <a:spcAft>
                <a:spcPts val="0"/>
              </a:spcAft>
              <a:buFont typeface="Wingdings 2"/>
              <a:buChar char=""/>
              <a:defRPr/>
            </a:pPr>
            <a:r>
              <a:rPr lang="en-US" dirty="0" smtClean="0"/>
              <a:t>Medication side effects correlate (for the most part) with underlying brain pathways (except for odd metabolizers and certain gene mutations – it is still true in these cases, just unpredictable unless you have obtained and understand genetic testing). </a:t>
            </a:r>
          </a:p>
          <a:p>
            <a:pPr marL="0" indent="0" eaLnBrk="1" fontAlgn="auto" hangingPunct="1">
              <a:spcAft>
                <a:spcPts val="0"/>
              </a:spcAft>
              <a:buFont typeface="Wingdings 2"/>
              <a:buNone/>
              <a:defRPr/>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US" dirty="0" smtClean="0">
                <a:solidFill>
                  <a:schemeClr val="tx1">
                    <a:lumMod val="95000"/>
                    <a:lumOff val="5000"/>
                  </a:schemeClr>
                </a:solidFill>
              </a:rPr>
              <a:t>Medication Side Effects Discussion</a:t>
            </a:r>
            <a:endParaRPr lang="en-US" sz="2400" dirty="0" smtClean="0">
              <a:solidFill>
                <a:schemeClr val="tx1">
                  <a:lumMod val="95000"/>
                  <a:lumOff val="5000"/>
                </a:schemeClr>
              </a:solidFill>
            </a:endParaRPr>
          </a:p>
        </p:txBody>
      </p:sp>
      <p:pic>
        <p:nvPicPr>
          <p:cNvPr id="39938" name="Picture 5"/>
          <p:cNvPicPr>
            <a:picLocks noGrp="1" noChangeAspect="1" noChangeArrowheads="1"/>
          </p:cNvPicPr>
          <p:nvPr>
            <p:ph sz="quarter" idx="1"/>
          </p:nvPr>
        </p:nvPicPr>
        <p:blipFill>
          <a:blip r:embed="rId3"/>
          <a:srcRect/>
          <a:stretch>
            <a:fillRect/>
          </a:stretch>
        </p:blipFill>
        <p:spPr>
          <a:xfrm>
            <a:off x="457200" y="1066800"/>
            <a:ext cx="8610600" cy="5211762"/>
          </a:xfr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dirty="0" smtClean="0">
                <a:solidFill>
                  <a:srgbClr val="FF0000"/>
                </a:solidFill>
              </a:rPr>
              <a:t>2) </a:t>
            </a:r>
            <a:r>
              <a:rPr lang="en-US" dirty="0" smtClean="0">
                <a:solidFill>
                  <a:schemeClr val="tx1">
                    <a:lumMod val="95000"/>
                    <a:lumOff val="5000"/>
                  </a:schemeClr>
                </a:solidFill>
              </a:rPr>
              <a:t>Nurture – </a:t>
            </a:r>
            <a:r>
              <a:rPr lang="en-US" sz="2400" dirty="0" smtClean="0">
                <a:solidFill>
                  <a:schemeClr val="tx1">
                    <a:lumMod val="95000"/>
                    <a:lumOff val="5000"/>
                  </a:schemeClr>
                </a:solidFill>
              </a:rPr>
              <a:t>Non Genetic Variables</a:t>
            </a:r>
            <a:r>
              <a:rPr lang="en-US" dirty="0" smtClean="0">
                <a:solidFill>
                  <a:srgbClr val="7B9899"/>
                </a:solidFill>
              </a:rPr>
              <a:t>		</a:t>
            </a:r>
          </a:p>
        </p:txBody>
      </p:sp>
      <p:sp>
        <p:nvSpPr>
          <p:cNvPr id="3" name="Content Placeholder 2"/>
          <p:cNvSpPr>
            <a:spLocks noGrp="1"/>
          </p:cNvSpPr>
          <p:nvPr>
            <p:ph sz="quarter" idx="1"/>
          </p:nvPr>
        </p:nvSpPr>
        <p:spPr>
          <a:xfrm>
            <a:off x="301625" y="1527175"/>
            <a:ext cx="8504238" cy="4572000"/>
          </a:xfrm>
        </p:spPr>
        <p:txBody>
          <a:bodyPr>
            <a:normAutofit fontScale="92500" lnSpcReduction="20000"/>
          </a:bodyPr>
          <a:lstStyle/>
          <a:p>
            <a:pPr marL="0" indent="0" eaLnBrk="1" fontAlgn="auto" hangingPunct="1">
              <a:spcAft>
                <a:spcPts val="0"/>
              </a:spcAft>
              <a:buFont typeface="Wingdings 2"/>
              <a:buNone/>
              <a:defRPr/>
            </a:pPr>
            <a:r>
              <a:rPr lang="en-US" dirty="0"/>
              <a:t>Other variables that were not related to the way we were biologically made</a:t>
            </a:r>
            <a:r>
              <a:rPr lang="en-US" dirty="0" smtClean="0"/>
              <a:t>.</a:t>
            </a:r>
          </a:p>
          <a:p>
            <a:pPr marL="0" indent="0" eaLnBrk="1" fontAlgn="auto" hangingPunct="1">
              <a:spcAft>
                <a:spcPts val="0"/>
              </a:spcAft>
              <a:buFont typeface="Wingdings 2"/>
              <a:buNone/>
              <a:defRPr/>
            </a:pPr>
            <a:r>
              <a:rPr lang="en-US" dirty="0"/>
              <a:t>	</a:t>
            </a:r>
            <a:r>
              <a:rPr lang="en-US" dirty="0" smtClean="0"/>
              <a:t>* Trauma</a:t>
            </a:r>
          </a:p>
          <a:p>
            <a:pPr marL="0" indent="0" eaLnBrk="1" fontAlgn="auto" hangingPunct="1">
              <a:spcAft>
                <a:spcPts val="0"/>
              </a:spcAft>
              <a:buFont typeface="Wingdings 2"/>
              <a:buNone/>
              <a:defRPr/>
            </a:pPr>
            <a:r>
              <a:rPr lang="en-US" dirty="0"/>
              <a:t>	</a:t>
            </a:r>
            <a:r>
              <a:rPr lang="en-US" dirty="0" smtClean="0"/>
              <a:t>* Attachment</a:t>
            </a:r>
          </a:p>
          <a:p>
            <a:pPr marL="0" indent="0" eaLnBrk="1" fontAlgn="auto" hangingPunct="1">
              <a:spcAft>
                <a:spcPts val="0"/>
              </a:spcAft>
              <a:buFont typeface="Wingdings 2"/>
              <a:buNone/>
              <a:defRPr/>
            </a:pPr>
            <a:r>
              <a:rPr lang="en-US" dirty="0"/>
              <a:t>	</a:t>
            </a:r>
            <a:r>
              <a:rPr lang="en-US" dirty="0" smtClean="0"/>
              <a:t>* Sleep/Insomnia/Sleep Deprivation</a:t>
            </a:r>
          </a:p>
          <a:p>
            <a:pPr marL="0" indent="0" eaLnBrk="1" fontAlgn="auto" hangingPunct="1">
              <a:spcAft>
                <a:spcPts val="0"/>
              </a:spcAft>
              <a:buFont typeface="Wingdings 2"/>
              <a:buNone/>
              <a:defRPr/>
            </a:pPr>
            <a:r>
              <a:rPr lang="en-US" dirty="0"/>
              <a:t>	</a:t>
            </a:r>
            <a:r>
              <a:rPr lang="en-US" dirty="0" smtClean="0"/>
              <a:t>* Nutrition, </a:t>
            </a:r>
          </a:p>
          <a:p>
            <a:pPr marL="0" indent="0" eaLnBrk="1" fontAlgn="auto" hangingPunct="1">
              <a:spcAft>
                <a:spcPts val="0"/>
              </a:spcAft>
              <a:buFont typeface="Wingdings 2"/>
              <a:buNone/>
              <a:defRPr/>
            </a:pPr>
            <a:r>
              <a:rPr lang="en-US" dirty="0"/>
              <a:t>	</a:t>
            </a:r>
            <a:r>
              <a:rPr lang="en-US" dirty="0" smtClean="0"/>
              <a:t>* Medical problems (some crossover with 5</a:t>
            </a:r>
            <a:r>
              <a:rPr lang="en-US" baseline="30000" dirty="0" smtClean="0"/>
              <a:t>th</a:t>
            </a:r>
            <a:r>
              <a:rPr lang="en-US" dirty="0" smtClean="0"/>
              <a:t> core 	area, hypothyroidism, </a:t>
            </a:r>
            <a:r>
              <a:rPr lang="en-US" dirty="0" err="1" smtClean="0"/>
              <a:t>Vit</a:t>
            </a:r>
            <a:r>
              <a:rPr lang="en-US" dirty="0" smtClean="0"/>
              <a:t> D deficiency…)</a:t>
            </a:r>
          </a:p>
          <a:p>
            <a:pPr marL="0" indent="0" eaLnBrk="1" fontAlgn="auto" hangingPunct="1">
              <a:spcAft>
                <a:spcPts val="0"/>
              </a:spcAft>
              <a:buFont typeface="Wingdings 2"/>
              <a:buNone/>
              <a:defRPr/>
            </a:pPr>
            <a:r>
              <a:rPr lang="en-US" dirty="0"/>
              <a:t>	</a:t>
            </a:r>
            <a:r>
              <a:rPr lang="en-US" dirty="0" smtClean="0"/>
              <a:t>* Social Relationships</a:t>
            </a:r>
          </a:p>
          <a:p>
            <a:pPr marL="0" indent="0" eaLnBrk="1" fontAlgn="auto" hangingPunct="1">
              <a:spcAft>
                <a:spcPts val="0"/>
              </a:spcAft>
              <a:buFont typeface="Wingdings 2"/>
              <a:buNone/>
              <a:defRPr/>
            </a:pPr>
            <a:r>
              <a:rPr lang="en-US" dirty="0"/>
              <a:t>	</a:t>
            </a:r>
            <a:r>
              <a:rPr lang="en-US" dirty="0" smtClean="0"/>
              <a:t>* Coping skills</a:t>
            </a:r>
          </a:p>
          <a:p>
            <a:pPr marL="0" indent="0" eaLnBrk="1" fontAlgn="auto" hangingPunct="1">
              <a:spcAft>
                <a:spcPts val="0"/>
              </a:spcAft>
              <a:buFont typeface="Wingdings 2"/>
              <a:buNone/>
              <a:defRPr/>
            </a:pPr>
            <a:r>
              <a:rPr lang="en-US" dirty="0"/>
              <a:t>	</a:t>
            </a:r>
            <a:r>
              <a:rPr lang="en-US" dirty="0" smtClean="0"/>
              <a:t>* Drugs</a:t>
            </a:r>
          </a:p>
          <a:p>
            <a:pPr marL="0" indent="0" eaLnBrk="1" fontAlgn="auto" hangingPunct="1">
              <a:spcAft>
                <a:spcPts val="0"/>
              </a:spcAft>
              <a:buFont typeface="Wingdings 2"/>
              <a:buNone/>
              <a:defRPr/>
            </a:pPr>
            <a:r>
              <a:rPr lang="en-US" dirty="0"/>
              <a:t>	</a:t>
            </a:r>
            <a:r>
              <a:rPr lang="en-US" dirty="0" smtClean="0"/>
              <a:t>* others? </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dirty="0" smtClean="0">
                <a:solidFill>
                  <a:srgbClr val="FF0000"/>
                </a:solidFill>
              </a:rPr>
              <a:t>3) </a:t>
            </a:r>
            <a:r>
              <a:rPr lang="en-US" dirty="0" smtClean="0">
                <a:solidFill>
                  <a:schemeClr val="tx1">
                    <a:lumMod val="95000"/>
                    <a:lumOff val="5000"/>
                  </a:schemeClr>
                </a:solidFill>
              </a:rPr>
              <a:t>Limbic System Response </a:t>
            </a:r>
            <a:r>
              <a:rPr lang="en-US" sz="2200" dirty="0" smtClean="0">
                <a:solidFill>
                  <a:schemeClr val="tx1">
                    <a:lumMod val="95000"/>
                    <a:lumOff val="5000"/>
                  </a:schemeClr>
                </a:solidFill>
              </a:rPr>
              <a:t>(&amp; Limbic Irritability)</a:t>
            </a:r>
          </a:p>
        </p:txBody>
      </p:sp>
      <p:sp>
        <p:nvSpPr>
          <p:cNvPr id="3" name="Content Placeholder 2"/>
          <p:cNvSpPr>
            <a:spLocks noGrp="1"/>
          </p:cNvSpPr>
          <p:nvPr>
            <p:ph sz="quarter" idx="1"/>
          </p:nvPr>
        </p:nvSpPr>
        <p:spPr>
          <a:xfrm>
            <a:off x="301625" y="1444625"/>
            <a:ext cx="8613775" cy="4346575"/>
          </a:xfrm>
        </p:spPr>
        <p:txBody>
          <a:bodyPr>
            <a:normAutofit fontScale="70000" lnSpcReduction="20000"/>
          </a:bodyPr>
          <a:lstStyle/>
          <a:p>
            <a:pPr marL="0" indent="0" eaLnBrk="1" fontAlgn="auto" hangingPunct="1">
              <a:spcAft>
                <a:spcPts val="0"/>
              </a:spcAft>
              <a:buFont typeface="Wingdings 2"/>
              <a:buNone/>
              <a:defRPr/>
            </a:pPr>
            <a:endParaRPr lang="en-US" sz="2400" dirty="0" smtClean="0"/>
          </a:p>
          <a:p>
            <a:pPr marL="0" indent="0" eaLnBrk="1" fontAlgn="auto" hangingPunct="1">
              <a:spcAft>
                <a:spcPts val="0"/>
              </a:spcAft>
              <a:buFont typeface="Wingdings 2"/>
              <a:buNone/>
              <a:defRPr/>
            </a:pPr>
            <a:endParaRPr lang="en-US" sz="2400" dirty="0"/>
          </a:p>
          <a:p>
            <a:pPr marL="0" indent="0" eaLnBrk="1" fontAlgn="auto" hangingPunct="1">
              <a:spcAft>
                <a:spcPts val="0"/>
              </a:spcAft>
              <a:buFont typeface="Wingdings 2"/>
              <a:buNone/>
              <a:defRPr/>
            </a:pPr>
            <a:endParaRPr lang="en-US" sz="2400" dirty="0" smtClean="0"/>
          </a:p>
          <a:p>
            <a:pPr marL="0" indent="0" eaLnBrk="1" fontAlgn="auto" hangingPunct="1">
              <a:spcAft>
                <a:spcPts val="0"/>
              </a:spcAft>
              <a:buFont typeface="Wingdings 2"/>
              <a:buNone/>
              <a:defRPr/>
            </a:pPr>
            <a:endParaRPr lang="en-US" sz="2400" dirty="0" smtClean="0"/>
          </a:p>
          <a:p>
            <a:pPr marL="0" indent="0" eaLnBrk="1" fontAlgn="auto" hangingPunct="1">
              <a:spcAft>
                <a:spcPts val="0"/>
              </a:spcAft>
              <a:buFont typeface="Wingdings 2"/>
              <a:buNone/>
              <a:defRPr/>
            </a:pPr>
            <a:endParaRPr lang="en-US" sz="2400" dirty="0" smtClean="0"/>
          </a:p>
          <a:p>
            <a:pPr marL="0" indent="0" eaLnBrk="1" fontAlgn="auto" hangingPunct="1">
              <a:spcAft>
                <a:spcPts val="0"/>
              </a:spcAft>
              <a:buFont typeface="Wingdings 2"/>
              <a:buNone/>
              <a:defRPr/>
            </a:pPr>
            <a:r>
              <a:rPr lang="en-US" sz="2400" dirty="0" smtClean="0"/>
              <a:t>Focus</a:t>
            </a:r>
            <a:r>
              <a:rPr lang="en-US" sz="2400" dirty="0"/>
              <a:t>, 	</a:t>
            </a:r>
            <a:r>
              <a:rPr lang="en-US" sz="2400" dirty="0" smtClean="0"/>
              <a:t>      </a:t>
            </a:r>
            <a:r>
              <a:rPr lang="en-US" sz="2400" dirty="0"/>
              <a:t>		</a:t>
            </a:r>
            <a:r>
              <a:rPr lang="en-US" sz="2400" dirty="0" smtClean="0"/>
              <a:t>			                         Anxiety</a:t>
            </a:r>
          </a:p>
          <a:p>
            <a:pPr marL="0" indent="0" eaLnBrk="1" fontAlgn="auto" hangingPunct="1">
              <a:spcAft>
                <a:spcPts val="0"/>
              </a:spcAft>
              <a:buFont typeface="Wingdings 2"/>
              <a:buNone/>
              <a:defRPr/>
            </a:pPr>
            <a:r>
              <a:rPr lang="en-US" sz="2400" dirty="0" smtClean="0"/>
              <a:t>Cope</a:t>
            </a:r>
            <a:r>
              <a:rPr lang="en-US" sz="2400" dirty="0"/>
              <a:t>, Adapt					</a:t>
            </a:r>
            <a:r>
              <a:rPr lang="en-US" sz="2400" dirty="0" smtClean="0"/>
              <a:t>	        PTSD,</a:t>
            </a:r>
          </a:p>
          <a:p>
            <a:pPr marL="0" indent="0" eaLnBrk="1" fontAlgn="auto" hangingPunct="1">
              <a:spcAft>
                <a:spcPts val="0"/>
              </a:spcAft>
              <a:buFont typeface="Wingdings 2"/>
              <a:buNone/>
              <a:defRPr/>
            </a:pPr>
            <a:r>
              <a:rPr lang="en-US" sz="2400" dirty="0" smtClean="0"/>
              <a:t>&amp; </a:t>
            </a:r>
            <a:r>
              <a:rPr lang="en-US" sz="2400" dirty="0"/>
              <a:t>Learn					</a:t>
            </a:r>
            <a:r>
              <a:rPr lang="en-US" sz="2400" dirty="0" smtClean="0"/>
              <a:t>		        Fight </a:t>
            </a:r>
            <a:r>
              <a:rPr lang="en-US" sz="2400" dirty="0"/>
              <a:t>or Flight 											</a:t>
            </a:r>
          </a:p>
          <a:p>
            <a:pPr marL="274320" indent="-274320" eaLnBrk="1" fontAlgn="auto" hangingPunct="1">
              <a:spcAft>
                <a:spcPts val="0"/>
              </a:spcAft>
              <a:buFont typeface="Wingdings 2"/>
              <a:buChar char=""/>
              <a:defRPr/>
            </a:pPr>
            <a:endParaRPr lang="en-US" sz="2400" dirty="0"/>
          </a:p>
          <a:p>
            <a:pPr marL="274320" indent="-274320" eaLnBrk="1" fontAlgn="auto" hangingPunct="1">
              <a:spcAft>
                <a:spcPts val="0"/>
              </a:spcAft>
              <a:buFont typeface="Wingdings 2"/>
              <a:buChar char=""/>
              <a:defRPr/>
            </a:pPr>
            <a:endParaRPr lang="en-US" sz="2400" dirty="0"/>
          </a:p>
          <a:p>
            <a:pPr marL="274320" indent="-274320" eaLnBrk="1" fontAlgn="auto" hangingPunct="1">
              <a:spcAft>
                <a:spcPts val="0"/>
              </a:spcAft>
              <a:buFont typeface="Wingdings 2"/>
              <a:buChar char=""/>
              <a:defRPr/>
            </a:pPr>
            <a:endParaRPr lang="en-US" sz="2400" dirty="0" smtClean="0"/>
          </a:p>
          <a:p>
            <a:pPr marL="274320" indent="-274320" eaLnBrk="1" fontAlgn="auto" hangingPunct="1">
              <a:spcAft>
                <a:spcPts val="0"/>
              </a:spcAft>
              <a:buFont typeface="Wingdings 2"/>
              <a:buChar char=""/>
              <a:defRPr/>
            </a:pPr>
            <a:endParaRPr lang="en-US" sz="2400" dirty="0"/>
          </a:p>
          <a:p>
            <a:pPr marL="0" indent="0" eaLnBrk="1" fontAlgn="auto" hangingPunct="1">
              <a:spcAft>
                <a:spcPts val="0"/>
              </a:spcAft>
              <a:buFont typeface="Wingdings 2"/>
              <a:buNone/>
              <a:defRPr/>
            </a:pPr>
            <a:r>
              <a:rPr lang="en-US" sz="2400" dirty="0"/>
              <a:t>React </a:t>
            </a:r>
            <a:endParaRPr lang="en-US" sz="2400" dirty="0" smtClean="0"/>
          </a:p>
          <a:p>
            <a:pPr marL="0" indent="0" eaLnBrk="1" fontAlgn="auto" hangingPunct="1">
              <a:spcAft>
                <a:spcPts val="0"/>
              </a:spcAft>
              <a:buFont typeface="Wingdings 2"/>
              <a:buNone/>
              <a:defRPr/>
            </a:pPr>
            <a:r>
              <a:rPr lang="en-US" sz="2400" dirty="0"/>
              <a:t>	</a:t>
            </a:r>
          </a:p>
          <a:p>
            <a:pPr marL="0" indent="0" eaLnBrk="1" fontAlgn="auto" hangingPunct="1">
              <a:spcAft>
                <a:spcPts val="0"/>
              </a:spcAft>
              <a:buFont typeface="Wingdings 2"/>
              <a:buNone/>
              <a:defRPr/>
            </a:pPr>
            <a:endParaRPr lang="en-US" sz="2400" dirty="0" smtClean="0"/>
          </a:p>
          <a:p>
            <a:pPr marL="0" indent="0" eaLnBrk="1" fontAlgn="auto" hangingPunct="1">
              <a:spcAft>
                <a:spcPts val="0"/>
              </a:spcAft>
              <a:buFont typeface="Wingdings 2"/>
              <a:buNone/>
              <a:defRPr/>
            </a:pPr>
            <a:endParaRPr lang="en-US" sz="2400" dirty="0"/>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2"/>
              <a:buChar char=""/>
              <a:defRPr/>
            </a:pPr>
            <a:endParaRPr lang="en-US" dirty="0"/>
          </a:p>
        </p:txBody>
      </p:sp>
      <p:sp>
        <p:nvSpPr>
          <p:cNvPr id="4" name="Isosceles Triangle 3"/>
          <p:cNvSpPr/>
          <p:nvPr/>
        </p:nvSpPr>
        <p:spPr>
          <a:xfrm>
            <a:off x="4267200" y="3733800"/>
            <a:ext cx="533400" cy="1230313"/>
          </a:xfrm>
          <a:prstGeom prst="triangle">
            <a:avLst>
              <a:gd name="adj" fmla="val 47044"/>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a:off x="457200" y="3733800"/>
            <a:ext cx="8153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dirty="0" smtClean="0">
                <a:solidFill>
                  <a:srgbClr val="FF0000"/>
                </a:solidFill>
              </a:rPr>
              <a:t>3) </a:t>
            </a:r>
            <a:r>
              <a:rPr lang="en-US" dirty="0" smtClean="0">
                <a:solidFill>
                  <a:schemeClr val="tx1">
                    <a:lumMod val="95000"/>
                    <a:lumOff val="5000"/>
                  </a:schemeClr>
                </a:solidFill>
              </a:rPr>
              <a:t>Limbic System Response </a:t>
            </a:r>
            <a:r>
              <a:rPr lang="en-US" sz="2200" dirty="0" smtClean="0">
                <a:solidFill>
                  <a:schemeClr val="tx1">
                    <a:lumMod val="95000"/>
                    <a:lumOff val="5000"/>
                  </a:schemeClr>
                </a:solidFill>
              </a:rPr>
              <a:t>(&amp; Limbic Irritability)</a:t>
            </a:r>
          </a:p>
        </p:txBody>
      </p:sp>
      <p:sp>
        <p:nvSpPr>
          <p:cNvPr id="3" name="Content Placeholder 2"/>
          <p:cNvSpPr>
            <a:spLocks noGrp="1"/>
          </p:cNvSpPr>
          <p:nvPr>
            <p:ph sz="quarter" idx="1"/>
          </p:nvPr>
        </p:nvSpPr>
        <p:spPr>
          <a:xfrm>
            <a:off x="301625" y="1444625"/>
            <a:ext cx="8613775" cy="4422775"/>
          </a:xfrm>
        </p:spPr>
        <p:txBody>
          <a:bodyPr>
            <a:normAutofit fontScale="70000" lnSpcReduction="20000"/>
          </a:bodyPr>
          <a:lstStyle/>
          <a:p>
            <a:pPr marL="0" indent="0" eaLnBrk="1" fontAlgn="auto" hangingPunct="1">
              <a:spcAft>
                <a:spcPts val="0"/>
              </a:spcAft>
              <a:buFont typeface="Wingdings 2"/>
              <a:buNone/>
              <a:defRPr/>
            </a:pPr>
            <a:endParaRPr lang="en-US" sz="2400" dirty="0" smtClean="0"/>
          </a:p>
          <a:p>
            <a:pPr marL="0" indent="0" eaLnBrk="1" fontAlgn="auto" hangingPunct="1">
              <a:spcAft>
                <a:spcPts val="0"/>
              </a:spcAft>
              <a:buFont typeface="Wingdings 2"/>
              <a:buNone/>
              <a:defRPr/>
            </a:pPr>
            <a:endParaRPr lang="en-US" sz="2400" dirty="0"/>
          </a:p>
          <a:p>
            <a:pPr marL="0" indent="0" eaLnBrk="1" fontAlgn="auto" hangingPunct="1">
              <a:spcAft>
                <a:spcPts val="0"/>
              </a:spcAft>
              <a:buFont typeface="Wingdings 2"/>
              <a:buNone/>
              <a:defRPr/>
            </a:pPr>
            <a:endParaRPr lang="en-US" sz="2400" dirty="0" smtClean="0"/>
          </a:p>
          <a:p>
            <a:pPr marL="0" indent="0" eaLnBrk="1" fontAlgn="auto" hangingPunct="1">
              <a:spcAft>
                <a:spcPts val="0"/>
              </a:spcAft>
              <a:buFont typeface="Wingdings 2"/>
              <a:buNone/>
              <a:defRPr/>
            </a:pPr>
            <a:endParaRPr lang="en-US" sz="2400" dirty="0" smtClean="0"/>
          </a:p>
          <a:p>
            <a:pPr marL="0" indent="0" eaLnBrk="1" fontAlgn="auto" hangingPunct="1">
              <a:spcAft>
                <a:spcPts val="0"/>
              </a:spcAft>
              <a:buFont typeface="Wingdings 2"/>
              <a:buNone/>
              <a:defRPr/>
            </a:pPr>
            <a:endParaRPr lang="en-US" sz="2400" dirty="0" smtClean="0"/>
          </a:p>
          <a:p>
            <a:pPr marL="0" indent="0" eaLnBrk="1" fontAlgn="auto" hangingPunct="1">
              <a:spcAft>
                <a:spcPts val="0"/>
              </a:spcAft>
              <a:buFont typeface="Wingdings 2"/>
              <a:buNone/>
              <a:defRPr/>
            </a:pPr>
            <a:r>
              <a:rPr lang="en-US" sz="2400" dirty="0" smtClean="0"/>
              <a:t>Focus</a:t>
            </a:r>
            <a:r>
              <a:rPr lang="en-US" sz="2400" dirty="0"/>
              <a:t>, 			</a:t>
            </a:r>
            <a:r>
              <a:rPr lang="en-US" sz="2400" dirty="0" smtClean="0"/>
              <a:t>			                         Anxiety</a:t>
            </a:r>
          </a:p>
          <a:p>
            <a:pPr marL="0" indent="0" eaLnBrk="1" fontAlgn="auto" hangingPunct="1">
              <a:spcAft>
                <a:spcPts val="0"/>
              </a:spcAft>
              <a:buFont typeface="Wingdings 2"/>
              <a:buNone/>
              <a:defRPr/>
            </a:pPr>
            <a:r>
              <a:rPr lang="en-US" sz="2400" dirty="0" smtClean="0"/>
              <a:t>Cope</a:t>
            </a:r>
            <a:r>
              <a:rPr lang="en-US" sz="2400" dirty="0"/>
              <a:t>, Adapt					</a:t>
            </a:r>
            <a:r>
              <a:rPr lang="en-US" sz="2400" dirty="0" smtClean="0"/>
              <a:t>	        PTSD,</a:t>
            </a:r>
          </a:p>
          <a:p>
            <a:pPr marL="0" indent="0" eaLnBrk="1" fontAlgn="auto" hangingPunct="1">
              <a:spcAft>
                <a:spcPts val="0"/>
              </a:spcAft>
              <a:buFont typeface="Wingdings 2"/>
              <a:buNone/>
              <a:defRPr/>
            </a:pPr>
            <a:r>
              <a:rPr lang="en-US" sz="2400" dirty="0" smtClean="0"/>
              <a:t>&amp; </a:t>
            </a:r>
            <a:r>
              <a:rPr lang="en-US" sz="2400" dirty="0"/>
              <a:t>Learn					</a:t>
            </a:r>
            <a:r>
              <a:rPr lang="en-US" sz="2400" dirty="0" smtClean="0"/>
              <a:t>		        Fight </a:t>
            </a:r>
            <a:r>
              <a:rPr lang="en-US" sz="2400" dirty="0"/>
              <a:t>or Flight 											</a:t>
            </a:r>
          </a:p>
          <a:p>
            <a:pPr marL="274320" indent="-274320" eaLnBrk="1" fontAlgn="auto" hangingPunct="1">
              <a:spcAft>
                <a:spcPts val="0"/>
              </a:spcAft>
              <a:buFont typeface="Wingdings 2"/>
              <a:buChar char=""/>
              <a:defRPr/>
            </a:pPr>
            <a:endParaRPr lang="en-US" sz="2400" dirty="0"/>
          </a:p>
          <a:p>
            <a:pPr marL="274320" indent="-274320" eaLnBrk="1" fontAlgn="auto" hangingPunct="1">
              <a:spcAft>
                <a:spcPts val="0"/>
              </a:spcAft>
              <a:buFont typeface="Wingdings 2"/>
              <a:buChar char=""/>
              <a:defRPr/>
            </a:pPr>
            <a:endParaRPr lang="en-US" sz="2400" dirty="0"/>
          </a:p>
          <a:p>
            <a:pPr marL="274320" indent="-274320" eaLnBrk="1" fontAlgn="auto" hangingPunct="1">
              <a:spcAft>
                <a:spcPts val="0"/>
              </a:spcAft>
              <a:buFont typeface="Wingdings 2"/>
              <a:buChar char=""/>
              <a:defRPr/>
            </a:pPr>
            <a:endParaRPr lang="en-US" sz="2400" dirty="0" smtClean="0"/>
          </a:p>
          <a:p>
            <a:pPr marL="274320" indent="-274320" eaLnBrk="1" fontAlgn="auto" hangingPunct="1">
              <a:spcAft>
                <a:spcPts val="0"/>
              </a:spcAft>
              <a:buFont typeface="Wingdings 2"/>
              <a:buChar char=""/>
              <a:defRPr/>
            </a:pPr>
            <a:endParaRPr lang="en-US" sz="2400" dirty="0"/>
          </a:p>
          <a:p>
            <a:pPr marL="0" indent="0" eaLnBrk="1" fontAlgn="auto" hangingPunct="1">
              <a:spcAft>
                <a:spcPts val="0"/>
              </a:spcAft>
              <a:buFont typeface="Wingdings 2"/>
              <a:buNone/>
              <a:defRPr/>
            </a:pPr>
            <a:r>
              <a:rPr lang="en-US" sz="2400" dirty="0"/>
              <a:t>React </a:t>
            </a:r>
            <a:endParaRPr lang="en-US" sz="2400" dirty="0" smtClean="0"/>
          </a:p>
          <a:p>
            <a:pPr marL="0" indent="0" eaLnBrk="1" fontAlgn="auto" hangingPunct="1">
              <a:spcAft>
                <a:spcPts val="0"/>
              </a:spcAft>
              <a:buFont typeface="Wingdings 2"/>
              <a:buNone/>
              <a:defRPr/>
            </a:pPr>
            <a:r>
              <a:rPr lang="en-US" sz="2400" dirty="0"/>
              <a:t>	</a:t>
            </a:r>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2"/>
              <a:buChar char=""/>
              <a:defRPr/>
            </a:pPr>
            <a:endParaRPr lang="en-US" dirty="0"/>
          </a:p>
        </p:txBody>
      </p:sp>
      <p:sp>
        <p:nvSpPr>
          <p:cNvPr id="4" name="Isosceles Triangle 3"/>
          <p:cNvSpPr/>
          <p:nvPr/>
        </p:nvSpPr>
        <p:spPr>
          <a:xfrm>
            <a:off x="4267200" y="3733800"/>
            <a:ext cx="533400" cy="1230313"/>
          </a:xfrm>
          <a:prstGeom prst="triangle">
            <a:avLst>
              <a:gd name="adj" fmla="val 47044"/>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a:off x="457200" y="3733800"/>
            <a:ext cx="815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914400" y="2438400"/>
            <a:ext cx="7315200" cy="252571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Down Arrow 15"/>
          <p:cNvSpPr/>
          <p:nvPr/>
        </p:nvSpPr>
        <p:spPr>
          <a:xfrm>
            <a:off x="1973263" y="3956050"/>
            <a:ext cx="457200" cy="385763"/>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7" name="Up Arrow 16"/>
          <p:cNvSpPr/>
          <p:nvPr/>
        </p:nvSpPr>
        <p:spPr>
          <a:xfrm>
            <a:off x="6477000" y="3124200"/>
            <a:ext cx="457200" cy="457200"/>
          </a:xfrm>
          <a:prstGeom prst="up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extLst>
      <p:ext uri="{BB962C8B-B14F-4D97-AF65-F5344CB8AC3E}">
        <p14:creationId xmlns:p14="http://schemas.microsoft.com/office/powerpoint/2010/main" val="34512972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dirty="0" smtClean="0">
                <a:solidFill>
                  <a:srgbClr val="FF0000"/>
                </a:solidFill>
              </a:rPr>
              <a:t>3) </a:t>
            </a:r>
            <a:r>
              <a:rPr lang="en-US" dirty="0" smtClean="0">
                <a:solidFill>
                  <a:schemeClr val="tx1">
                    <a:lumMod val="95000"/>
                    <a:lumOff val="5000"/>
                  </a:schemeClr>
                </a:solidFill>
              </a:rPr>
              <a:t>Limbic System Response </a:t>
            </a:r>
            <a:r>
              <a:rPr lang="en-US" sz="2200" dirty="0" smtClean="0">
                <a:solidFill>
                  <a:schemeClr val="tx1">
                    <a:lumMod val="95000"/>
                    <a:lumOff val="5000"/>
                  </a:schemeClr>
                </a:solidFill>
              </a:rPr>
              <a:t>(&amp; Limbic Irritability)</a:t>
            </a:r>
          </a:p>
        </p:txBody>
      </p:sp>
      <p:sp>
        <p:nvSpPr>
          <p:cNvPr id="3" name="Content Placeholder 2"/>
          <p:cNvSpPr>
            <a:spLocks noGrp="1"/>
          </p:cNvSpPr>
          <p:nvPr>
            <p:ph sz="quarter" idx="1"/>
          </p:nvPr>
        </p:nvSpPr>
        <p:spPr>
          <a:xfrm>
            <a:off x="301625" y="1444625"/>
            <a:ext cx="8613775" cy="4651375"/>
          </a:xfrm>
        </p:spPr>
        <p:txBody>
          <a:bodyPr>
            <a:normAutofit fontScale="70000" lnSpcReduction="20000"/>
          </a:bodyPr>
          <a:lstStyle/>
          <a:p>
            <a:pPr marL="0" indent="0" eaLnBrk="1" fontAlgn="auto" hangingPunct="1">
              <a:spcAft>
                <a:spcPts val="0"/>
              </a:spcAft>
              <a:buFont typeface="Wingdings 2"/>
              <a:buNone/>
              <a:defRPr/>
            </a:pPr>
            <a:endParaRPr lang="en-US" sz="2400" dirty="0" smtClean="0"/>
          </a:p>
          <a:p>
            <a:pPr marL="0" indent="0" eaLnBrk="1" fontAlgn="auto" hangingPunct="1">
              <a:spcAft>
                <a:spcPts val="0"/>
              </a:spcAft>
              <a:buFont typeface="Wingdings 2"/>
              <a:buNone/>
              <a:defRPr/>
            </a:pPr>
            <a:endParaRPr lang="en-US" sz="2400" dirty="0"/>
          </a:p>
          <a:p>
            <a:pPr marL="0" indent="0" eaLnBrk="1" fontAlgn="auto" hangingPunct="1">
              <a:spcAft>
                <a:spcPts val="0"/>
              </a:spcAft>
              <a:buFont typeface="Wingdings 2"/>
              <a:buNone/>
              <a:defRPr/>
            </a:pPr>
            <a:endParaRPr lang="en-US" sz="2400" dirty="0" smtClean="0"/>
          </a:p>
          <a:p>
            <a:pPr marL="0" indent="0" eaLnBrk="1" fontAlgn="auto" hangingPunct="1">
              <a:spcAft>
                <a:spcPts val="0"/>
              </a:spcAft>
              <a:buFont typeface="Wingdings 2"/>
              <a:buNone/>
              <a:defRPr/>
            </a:pPr>
            <a:endParaRPr lang="en-US" sz="2400" dirty="0" smtClean="0"/>
          </a:p>
          <a:p>
            <a:pPr marL="0" indent="0" eaLnBrk="1" fontAlgn="auto" hangingPunct="1">
              <a:spcAft>
                <a:spcPts val="0"/>
              </a:spcAft>
              <a:buFont typeface="Wingdings 2"/>
              <a:buNone/>
              <a:defRPr/>
            </a:pPr>
            <a:endParaRPr lang="en-US" sz="2400" dirty="0" smtClean="0"/>
          </a:p>
          <a:p>
            <a:pPr marL="0" indent="0" eaLnBrk="1" fontAlgn="auto" hangingPunct="1">
              <a:spcAft>
                <a:spcPts val="0"/>
              </a:spcAft>
              <a:buFont typeface="Wingdings 2"/>
              <a:buNone/>
              <a:defRPr/>
            </a:pPr>
            <a:r>
              <a:rPr lang="en-US" sz="2400" dirty="0" smtClean="0"/>
              <a:t>Focus</a:t>
            </a:r>
            <a:r>
              <a:rPr lang="en-US" sz="2400" dirty="0"/>
              <a:t>, 			</a:t>
            </a:r>
            <a:r>
              <a:rPr lang="en-US" sz="2400" dirty="0" smtClean="0"/>
              <a:t>			                         Anxiety</a:t>
            </a:r>
          </a:p>
          <a:p>
            <a:pPr marL="0" indent="0" eaLnBrk="1" fontAlgn="auto" hangingPunct="1">
              <a:spcAft>
                <a:spcPts val="0"/>
              </a:spcAft>
              <a:buFont typeface="Wingdings 2"/>
              <a:buNone/>
              <a:defRPr/>
            </a:pPr>
            <a:r>
              <a:rPr lang="en-US" sz="2400" dirty="0" smtClean="0"/>
              <a:t>Cope</a:t>
            </a:r>
            <a:r>
              <a:rPr lang="en-US" sz="2400" dirty="0"/>
              <a:t>, Adapt					</a:t>
            </a:r>
            <a:r>
              <a:rPr lang="en-US" sz="2400" dirty="0" smtClean="0"/>
              <a:t>	        PTSD,</a:t>
            </a:r>
          </a:p>
          <a:p>
            <a:pPr marL="0" indent="0" eaLnBrk="1" fontAlgn="auto" hangingPunct="1">
              <a:spcAft>
                <a:spcPts val="0"/>
              </a:spcAft>
              <a:buFont typeface="Wingdings 2"/>
              <a:buNone/>
              <a:defRPr/>
            </a:pPr>
            <a:r>
              <a:rPr lang="en-US" sz="2400" dirty="0" smtClean="0"/>
              <a:t>&amp; </a:t>
            </a:r>
            <a:r>
              <a:rPr lang="en-US" sz="2400" dirty="0"/>
              <a:t>Learn					</a:t>
            </a:r>
            <a:r>
              <a:rPr lang="en-US" sz="2400" dirty="0" smtClean="0"/>
              <a:t>		        Fight </a:t>
            </a:r>
            <a:r>
              <a:rPr lang="en-US" sz="2400" dirty="0"/>
              <a:t>or Flight 											</a:t>
            </a:r>
          </a:p>
          <a:p>
            <a:pPr marL="274320" indent="-274320" eaLnBrk="1" fontAlgn="auto" hangingPunct="1">
              <a:spcAft>
                <a:spcPts val="0"/>
              </a:spcAft>
              <a:buFont typeface="Wingdings 2"/>
              <a:buChar char=""/>
              <a:defRPr/>
            </a:pPr>
            <a:endParaRPr lang="en-US" sz="2400" dirty="0"/>
          </a:p>
          <a:p>
            <a:pPr marL="274320" indent="-274320" eaLnBrk="1" fontAlgn="auto" hangingPunct="1">
              <a:spcAft>
                <a:spcPts val="0"/>
              </a:spcAft>
              <a:buFont typeface="Wingdings 2"/>
              <a:buChar char=""/>
              <a:defRPr/>
            </a:pPr>
            <a:endParaRPr lang="en-US" sz="2400" dirty="0"/>
          </a:p>
          <a:p>
            <a:pPr marL="274320" indent="-274320" eaLnBrk="1" fontAlgn="auto" hangingPunct="1">
              <a:spcAft>
                <a:spcPts val="0"/>
              </a:spcAft>
              <a:buFont typeface="Wingdings 2"/>
              <a:buChar char=""/>
              <a:defRPr/>
            </a:pPr>
            <a:endParaRPr lang="en-US" sz="2400" dirty="0" smtClean="0"/>
          </a:p>
          <a:p>
            <a:pPr marL="274320" indent="-274320" eaLnBrk="1" fontAlgn="auto" hangingPunct="1">
              <a:spcAft>
                <a:spcPts val="0"/>
              </a:spcAft>
              <a:buFont typeface="Wingdings 2"/>
              <a:buChar char=""/>
              <a:defRPr/>
            </a:pPr>
            <a:endParaRPr lang="en-US" sz="2400" dirty="0"/>
          </a:p>
          <a:p>
            <a:pPr marL="0" indent="0" eaLnBrk="1" fontAlgn="auto" hangingPunct="1">
              <a:spcAft>
                <a:spcPts val="0"/>
              </a:spcAft>
              <a:buFont typeface="Wingdings 2"/>
              <a:buNone/>
              <a:defRPr/>
            </a:pPr>
            <a:r>
              <a:rPr lang="en-US" sz="2400" dirty="0"/>
              <a:t>React </a:t>
            </a:r>
            <a:endParaRPr lang="en-US" sz="2400" dirty="0" smtClean="0"/>
          </a:p>
          <a:p>
            <a:pPr marL="0" indent="0" eaLnBrk="1" fontAlgn="auto" hangingPunct="1">
              <a:spcAft>
                <a:spcPts val="0"/>
              </a:spcAft>
              <a:buFont typeface="Wingdings 2"/>
              <a:buNone/>
              <a:defRPr/>
            </a:pPr>
            <a:r>
              <a:rPr lang="en-US" sz="2400" dirty="0"/>
              <a:t>	</a:t>
            </a:r>
            <a:r>
              <a:rPr lang="en-US" sz="2400" dirty="0" smtClean="0"/>
              <a:t>Reactive </a:t>
            </a:r>
            <a:r>
              <a:rPr lang="en-US" sz="2400" dirty="0"/>
              <a:t>anger, reactive emotions, reactive bonds, reactive </a:t>
            </a:r>
            <a:r>
              <a:rPr lang="en-US" sz="2400" dirty="0" smtClean="0"/>
              <a:t>	hopelessness</a:t>
            </a:r>
            <a:r>
              <a:rPr lang="en-US" sz="2400" dirty="0"/>
              <a:t>, reactive </a:t>
            </a:r>
            <a:r>
              <a:rPr lang="en-US" sz="2400" dirty="0" err="1" smtClean="0"/>
              <a:t>si</a:t>
            </a:r>
            <a:r>
              <a:rPr lang="en-US" sz="2400" dirty="0" smtClean="0"/>
              <a:t>/sib/hi, etc</a:t>
            </a:r>
            <a:r>
              <a:rPr lang="en-US" sz="2400" dirty="0"/>
              <a:t>.</a:t>
            </a:r>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2"/>
              <a:buChar char=""/>
              <a:defRPr/>
            </a:pPr>
            <a:endParaRPr lang="en-US" dirty="0"/>
          </a:p>
        </p:txBody>
      </p:sp>
      <p:sp>
        <p:nvSpPr>
          <p:cNvPr id="4" name="Isosceles Triangle 3"/>
          <p:cNvSpPr/>
          <p:nvPr/>
        </p:nvSpPr>
        <p:spPr>
          <a:xfrm>
            <a:off x="4267200" y="3733800"/>
            <a:ext cx="533400" cy="1230313"/>
          </a:xfrm>
          <a:prstGeom prst="triangle">
            <a:avLst>
              <a:gd name="adj" fmla="val 47044"/>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a:off x="457200" y="3733800"/>
            <a:ext cx="815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914400" y="2438400"/>
            <a:ext cx="7315200" cy="252571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Down Arrow 15"/>
          <p:cNvSpPr/>
          <p:nvPr/>
        </p:nvSpPr>
        <p:spPr>
          <a:xfrm>
            <a:off x="1973263" y="3956050"/>
            <a:ext cx="457200" cy="385763"/>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7" name="Up Arrow 16"/>
          <p:cNvSpPr/>
          <p:nvPr/>
        </p:nvSpPr>
        <p:spPr>
          <a:xfrm>
            <a:off x="6477000" y="3124200"/>
            <a:ext cx="457200" cy="457200"/>
          </a:xfrm>
          <a:prstGeom prst="up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extLst>
      <p:ext uri="{BB962C8B-B14F-4D97-AF65-F5344CB8AC3E}">
        <p14:creationId xmlns:p14="http://schemas.microsoft.com/office/powerpoint/2010/main" val="1156868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sz="quarter" idx="1"/>
          </p:nvPr>
        </p:nvSpPr>
        <p:spPr/>
        <p:txBody>
          <a:bodyPr/>
          <a:lstStyle/>
          <a:p>
            <a:pPr marL="0" indent="0">
              <a:buNone/>
            </a:pPr>
            <a:endParaRPr lang="en-US" dirty="0" smtClean="0"/>
          </a:p>
          <a:p>
            <a:pPr marL="0" indent="0">
              <a:buNone/>
            </a:pPr>
            <a:endParaRPr lang="en-US" dirty="0"/>
          </a:p>
          <a:p>
            <a:pPr marL="0" indent="0" algn="ctr">
              <a:buNone/>
            </a:pPr>
            <a:r>
              <a:rPr lang="en-US" dirty="0" smtClean="0"/>
              <a:t>Does psychiatry need a different way of looking at things?</a:t>
            </a:r>
          </a:p>
          <a:p>
            <a:pPr marL="0" indent="0" algn="ctr">
              <a:buNone/>
            </a:pPr>
            <a:endParaRPr lang="en-US" dirty="0"/>
          </a:p>
          <a:p>
            <a:pPr marL="0" indent="0" algn="ctr">
              <a:buNone/>
            </a:pPr>
            <a:endParaRPr lang="en-US" dirty="0" smtClean="0"/>
          </a:p>
          <a:p>
            <a:pPr marL="0" indent="0" algn="ctr">
              <a:buNone/>
            </a:pPr>
            <a:endParaRPr lang="en-US" dirty="0"/>
          </a:p>
        </p:txBody>
      </p:sp>
    </p:spTree>
    <p:extLst>
      <p:ext uri="{BB962C8B-B14F-4D97-AF65-F5344CB8AC3E}">
        <p14:creationId xmlns:p14="http://schemas.microsoft.com/office/powerpoint/2010/main" val="37796545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dirty="0" smtClean="0">
                <a:solidFill>
                  <a:srgbClr val="FF0000"/>
                </a:solidFill>
              </a:rPr>
              <a:t>4)   </a:t>
            </a:r>
            <a:r>
              <a:rPr lang="en-US" dirty="0" smtClean="0">
                <a:solidFill>
                  <a:schemeClr val="tx1">
                    <a:lumMod val="95000"/>
                    <a:lumOff val="5000"/>
                  </a:schemeClr>
                </a:solidFill>
              </a:rPr>
              <a:t>Sensory Integration</a:t>
            </a:r>
            <a:r>
              <a:rPr lang="en-US" dirty="0" smtClean="0">
                <a:solidFill>
                  <a:srgbClr val="7B9899"/>
                </a:solidFill>
              </a:rPr>
              <a:t>		</a:t>
            </a:r>
          </a:p>
        </p:txBody>
      </p:sp>
      <p:sp>
        <p:nvSpPr>
          <p:cNvPr id="32770" name="Content Placeholder 5"/>
          <p:cNvSpPr>
            <a:spLocks noGrp="1"/>
          </p:cNvSpPr>
          <p:nvPr>
            <p:ph sz="quarter" idx="1"/>
          </p:nvPr>
        </p:nvSpPr>
        <p:spPr>
          <a:xfrm>
            <a:off x="228600" y="1447800"/>
            <a:ext cx="8763000" cy="5181600"/>
          </a:xfrm>
        </p:spPr>
        <p:txBody>
          <a:bodyPr/>
          <a:lstStyle/>
          <a:p>
            <a:pPr marL="0" indent="0" eaLnBrk="1" hangingPunct="1">
              <a:buFont typeface="Wingdings 2" pitchFamily="18" charset="2"/>
              <a:buNone/>
            </a:pPr>
            <a:r>
              <a:rPr lang="en-US" dirty="0" smtClean="0"/>
              <a:t>Two main processes </a:t>
            </a:r>
            <a:r>
              <a:rPr lang="en-US" dirty="0"/>
              <a:t>(</a:t>
            </a:r>
            <a:r>
              <a:rPr lang="en-US" sz="1600" dirty="0" smtClean="0"/>
              <a:t>therefore 2 ways of evaluating &amp; treating</a:t>
            </a:r>
            <a:r>
              <a:rPr lang="en-US" dirty="0" smtClean="0"/>
              <a:t>). </a:t>
            </a:r>
          </a:p>
          <a:p>
            <a:pPr marL="0" indent="0" eaLnBrk="1" hangingPunct="1">
              <a:buFont typeface="Wingdings 2" pitchFamily="18" charset="2"/>
              <a:buNone/>
            </a:pPr>
            <a:r>
              <a:rPr lang="en-US" dirty="0" smtClean="0"/>
              <a:t>	1: The amount that gets through </a:t>
            </a:r>
            <a:r>
              <a:rPr lang="en-US" sz="2000" i="1" dirty="0" smtClean="0"/>
              <a:t>(dependent on 	level of dysfunction). </a:t>
            </a:r>
          </a:p>
          <a:p>
            <a:pPr marL="0" indent="0" eaLnBrk="1" hangingPunct="1">
              <a:buFont typeface="Wingdings 2" pitchFamily="18" charset="2"/>
              <a:buNone/>
            </a:pPr>
            <a:r>
              <a:rPr lang="en-US" dirty="0" smtClean="0"/>
              <a:t>	2: Our ability to process what gets through</a:t>
            </a:r>
            <a:r>
              <a:rPr lang="en-US" sz="2000" dirty="0" smtClean="0"/>
              <a:t> 	</a:t>
            </a:r>
            <a:r>
              <a:rPr lang="en-US" sz="2000" i="1" dirty="0" smtClean="0"/>
              <a:t>(dependent on ability to focus, concentrate and organize).</a:t>
            </a:r>
          </a:p>
          <a:p>
            <a:pPr marL="0" indent="0" eaLnBrk="1" hangingPunct="1">
              <a:buFont typeface="Wingdings 2" pitchFamily="18" charset="2"/>
              <a:buNone/>
            </a:pPr>
            <a:endParaRPr lang="en-US" dirty="0" smtClean="0"/>
          </a:p>
        </p:txBody>
      </p:sp>
      <p:pic>
        <p:nvPicPr>
          <p:cNvPr id="32771" name="Picture 3"/>
          <p:cNvPicPr>
            <a:picLocks noChangeAspect="1" noChangeArrowheads="1"/>
          </p:cNvPicPr>
          <p:nvPr/>
        </p:nvPicPr>
        <p:blipFill>
          <a:blip r:embed="rId3"/>
          <a:srcRect/>
          <a:stretch>
            <a:fillRect/>
          </a:stretch>
        </p:blipFill>
        <p:spPr bwMode="auto">
          <a:xfrm>
            <a:off x="2133600" y="3505200"/>
            <a:ext cx="4876800" cy="3179763"/>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idx="4294967295"/>
          </p:nvPr>
        </p:nvSpPr>
        <p:spPr/>
        <p:txBody>
          <a:bodyPr/>
          <a:lstStyle/>
          <a:p>
            <a:r>
              <a:rPr lang="en-US" sz="3700" dirty="0" smtClean="0">
                <a:solidFill>
                  <a:srgbClr val="FF0000"/>
                </a:solidFill>
              </a:rPr>
              <a:t>5) </a:t>
            </a:r>
            <a:r>
              <a:rPr lang="en-US" sz="3700" dirty="0" smtClean="0">
                <a:solidFill>
                  <a:schemeClr val="tx1">
                    <a:lumMod val="95000"/>
                    <a:lumOff val="5000"/>
                  </a:schemeClr>
                </a:solidFill>
              </a:rPr>
              <a:t>Medical/Somatic Contributors</a:t>
            </a:r>
            <a:endParaRPr lang="en-US" sz="2800" dirty="0" smtClean="0">
              <a:solidFill>
                <a:schemeClr val="tx1">
                  <a:lumMod val="95000"/>
                  <a:lumOff val="5000"/>
                </a:schemeClr>
              </a:solidFill>
            </a:endParaRPr>
          </a:p>
        </p:txBody>
      </p:sp>
      <p:sp>
        <p:nvSpPr>
          <p:cNvPr id="63491" name="Rectangle 3"/>
          <p:cNvSpPr>
            <a:spLocks noGrp="1"/>
          </p:cNvSpPr>
          <p:nvPr>
            <p:ph type="body" idx="4294967295"/>
          </p:nvPr>
        </p:nvSpPr>
        <p:spPr>
          <a:xfrm>
            <a:off x="301625" y="1981200"/>
            <a:ext cx="8534400" cy="4141788"/>
          </a:xfrm>
        </p:spPr>
        <p:txBody>
          <a:bodyPr/>
          <a:lstStyle/>
          <a:p>
            <a:r>
              <a:rPr lang="en-US" dirty="0" smtClean="0"/>
              <a:t>Many medical problems are psychosomatic in nature or found to be comorbid with psychiatric contributors with the underlying causes being the same for both (example MTHFR gene defect, chronic pain, migraines, seizures, </a:t>
            </a:r>
            <a:r>
              <a:rPr lang="en-US" dirty="0" err="1" smtClean="0"/>
              <a:t>histaminosis</a:t>
            </a:r>
            <a:r>
              <a:rPr lang="en-US" dirty="0" smtClean="0"/>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Case Study 1</a:t>
            </a:r>
            <a:endParaRPr lang="en-US" dirty="0">
              <a:solidFill>
                <a:schemeClr val="tx1">
                  <a:lumMod val="95000"/>
                  <a:lumOff val="5000"/>
                </a:schemeClr>
              </a:solidFill>
            </a:endParaRPr>
          </a:p>
        </p:txBody>
      </p:sp>
      <p:sp>
        <p:nvSpPr>
          <p:cNvPr id="3" name="Content Placeholder 2"/>
          <p:cNvSpPr>
            <a:spLocks noGrp="1"/>
          </p:cNvSpPr>
          <p:nvPr>
            <p:ph sz="quarter" idx="1"/>
          </p:nvPr>
        </p:nvSpPr>
        <p:spPr>
          <a:xfrm>
            <a:off x="152400" y="1295400"/>
            <a:ext cx="8991600" cy="5562600"/>
          </a:xfrm>
        </p:spPr>
        <p:txBody>
          <a:bodyPr/>
          <a:lstStyle/>
          <a:p>
            <a:pPr marL="0" indent="0">
              <a:buNone/>
            </a:pPr>
            <a:r>
              <a:rPr lang="en-US" sz="1800" dirty="0" smtClean="0"/>
              <a:t>17 year old male, past diagnosis: MDD w psychotic features, GAD, high functioning </a:t>
            </a:r>
            <a:r>
              <a:rPr lang="en-US" sz="1800" dirty="0" err="1" smtClean="0"/>
              <a:t>Aspergers</a:t>
            </a:r>
            <a:r>
              <a:rPr lang="en-US" sz="1800" dirty="0" smtClean="0"/>
              <a:t> and ADHD. </a:t>
            </a:r>
            <a:r>
              <a:rPr lang="en-US" sz="1800" dirty="0" err="1" smtClean="0"/>
              <a:t>Hx</a:t>
            </a:r>
            <a:r>
              <a:rPr lang="en-US" sz="1800" dirty="0" smtClean="0"/>
              <a:t> of suicide attempts and sib, multiple past hosp. CC is anxiety, depression and poor focus. MH </a:t>
            </a:r>
            <a:r>
              <a:rPr lang="en-US" sz="1800" dirty="0" err="1" smtClean="0"/>
              <a:t>tx</a:t>
            </a:r>
            <a:r>
              <a:rPr lang="en-US" sz="1800" dirty="0" smtClean="0"/>
              <a:t> for 2 years. </a:t>
            </a:r>
          </a:p>
          <a:p>
            <a:pPr marL="514350" indent="-514350">
              <a:buAutoNum type="arabicParenR"/>
            </a:pPr>
            <a:r>
              <a:rPr lang="en-US" sz="1800" dirty="0" smtClean="0"/>
              <a:t>Nature - Genetic diathesis: Paternal: Anxiety, Depression, Social Skill Deficits (suggestive of </a:t>
            </a:r>
            <a:r>
              <a:rPr lang="en-US" sz="1800" dirty="0" err="1" smtClean="0"/>
              <a:t>Aspergers</a:t>
            </a:r>
            <a:r>
              <a:rPr lang="en-US" sz="1800" dirty="0" smtClean="0"/>
              <a:t>). Maternal: Anxiety, Depression and ADHD. Presents with vibrating keen anxiety, non stop motion, bouncing leg, distractible, verbally impulsive but pleasant and likable. Highly intelligent in electronics... </a:t>
            </a:r>
            <a:endParaRPr lang="en-US" sz="1800" dirty="0"/>
          </a:p>
          <a:p>
            <a:pPr marL="514350" indent="-514350">
              <a:buAutoNum type="arabicParenR"/>
            </a:pPr>
            <a:r>
              <a:rPr lang="en-US" sz="1800" dirty="0" smtClean="0"/>
              <a:t>Nurture – Negative trauma </a:t>
            </a:r>
            <a:r>
              <a:rPr lang="en-US" sz="1800" dirty="0" err="1" smtClean="0"/>
              <a:t>hx</a:t>
            </a:r>
            <a:r>
              <a:rPr lang="en-US" sz="1800" dirty="0" smtClean="0"/>
              <a:t>, social skill deficits, mild </a:t>
            </a:r>
            <a:r>
              <a:rPr lang="en-US" sz="1800" dirty="0" err="1" smtClean="0"/>
              <a:t>hx</a:t>
            </a:r>
            <a:r>
              <a:rPr lang="en-US" sz="1800" dirty="0" smtClean="0"/>
              <a:t> of being bullied, trouble falling asleep, anxiety leads to poor school attendance. Past medication trials: 4 SSRIs, partial response, excess physical and mental sedation at moderate doses. Stimulant led to increase in anxiety, anger and irritability but helped focus. Clonazepam helpful, not fully effective – only current med, can’t be without. </a:t>
            </a:r>
          </a:p>
          <a:p>
            <a:pPr marL="514350" indent="-514350">
              <a:buAutoNum type="arabicParenR"/>
            </a:pPr>
            <a:r>
              <a:rPr lang="en-US" sz="1800" dirty="0" smtClean="0"/>
              <a:t>Limbic Response; reactive, poor ability to adapt, focus, cope and learn.</a:t>
            </a:r>
          </a:p>
          <a:p>
            <a:pPr marL="514350" indent="-514350">
              <a:buAutoNum type="arabicParenR"/>
            </a:pPr>
            <a:r>
              <a:rPr lang="en-US" sz="1800" dirty="0" smtClean="0"/>
              <a:t>Sensory Integration: Mild sensitivity to noise, touch, texture &amp; light which greatly improved since childhood, used to be moderate to severe. In quiet/neutral environment able to focus but only on things he enjoys. </a:t>
            </a:r>
          </a:p>
          <a:p>
            <a:pPr marL="514350" indent="-514350">
              <a:buAutoNum type="arabicParenR"/>
            </a:pPr>
            <a:r>
              <a:rPr lang="en-US" sz="1800" dirty="0" smtClean="0"/>
              <a:t>Medical/somatic – diagnosis of fibromyalgia, chronic back, knee, joint pain, multiple MRIs with no findings, 1 unremarkable exploratory joint procedure, allergy to food dyes resulting in extreme behavioral reactions.  </a:t>
            </a:r>
          </a:p>
          <a:p>
            <a:pPr marL="514350" indent="-514350">
              <a:buAutoNum type="arabicParenR"/>
            </a:pPr>
            <a:endParaRPr lang="en-US" sz="1800" dirty="0" smtClean="0"/>
          </a:p>
          <a:p>
            <a:pPr marL="514350" indent="-514350">
              <a:buAutoNum type="arabicParenR"/>
            </a:pPr>
            <a:endParaRPr lang="en-US" sz="1800" dirty="0" smtClean="0"/>
          </a:p>
          <a:p>
            <a:pPr marL="514350" indent="-514350">
              <a:buAutoNum type="arabicParenR"/>
            </a:pPr>
            <a:endParaRPr lang="en-US" dirty="0"/>
          </a:p>
        </p:txBody>
      </p:sp>
    </p:spTree>
    <p:extLst>
      <p:ext uri="{BB962C8B-B14F-4D97-AF65-F5344CB8AC3E}">
        <p14:creationId xmlns:p14="http://schemas.microsoft.com/office/powerpoint/2010/main" val="14103520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Case Study 1 Results</a:t>
            </a:r>
            <a:endParaRPr lang="en-US" dirty="0">
              <a:solidFill>
                <a:schemeClr val="tx1">
                  <a:lumMod val="95000"/>
                  <a:lumOff val="5000"/>
                </a:schemeClr>
              </a:solidFill>
            </a:endParaRPr>
          </a:p>
        </p:txBody>
      </p:sp>
      <p:sp>
        <p:nvSpPr>
          <p:cNvPr id="3" name="Content Placeholder 2"/>
          <p:cNvSpPr>
            <a:spLocks noGrp="1"/>
          </p:cNvSpPr>
          <p:nvPr>
            <p:ph sz="quarter" idx="1"/>
          </p:nvPr>
        </p:nvSpPr>
        <p:spPr/>
        <p:txBody>
          <a:bodyPr/>
          <a:lstStyle/>
          <a:p>
            <a:r>
              <a:rPr lang="en-US" sz="2000" dirty="0"/>
              <a:t>T</a:t>
            </a:r>
            <a:r>
              <a:rPr lang="en-US" sz="2000" dirty="0" smtClean="0"/>
              <a:t>reatment plan made to trial Cymbalta and/or amantadine with prior provider before I met client, however, medications not started until under my care – not instinct. </a:t>
            </a:r>
          </a:p>
          <a:p>
            <a:r>
              <a:rPr lang="en-US" sz="2000" dirty="0" smtClean="0"/>
              <a:t>Began Cymbalta and increased to 30 mg twice daily, within 2 months mood and anxiety stabilized, continued to struggle with ADHD symptoms, mild reactivity, pain, anxiety and mood symptoms.</a:t>
            </a:r>
          </a:p>
          <a:p>
            <a:r>
              <a:rPr lang="en-US" sz="2000" dirty="0" smtClean="0"/>
              <a:t>Began Amantadine and increased to 100 mg twice daily and started decrease in clonazepam, within 2 months (by month 4) all symptoms stabilized and rarely taking clonazepam.</a:t>
            </a:r>
          </a:p>
          <a:p>
            <a:r>
              <a:rPr lang="en-US" sz="2000" dirty="0" smtClean="0"/>
              <a:t>By month 6 off clonazepam. Remained psychiatrically  stable on medications, without changes, for the past 1.5 years, no lasting pain issues. </a:t>
            </a:r>
          </a:p>
          <a:p>
            <a:r>
              <a:rPr lang="en-US" sz="2000" dirty="0" smtClean="0"/>
              <a:t>Full time college student, double majoring, working and involved with </a:t>
            </a:r>
            <a:r>
              <a:rPr lang="en-US" sz="2000" dirty="0" smtClean="0"/>
              <a:t>student </a:t>
            </a:r>
            <a:r>
              <a:rPr lang="en-US" sz="2000" dirty="0" smtClean="0"/>
              <a:t>clubs – purposeful sleep issues continue.  </a:t>
            </a:r>
            <a:endParaRPr lang="en-US" sz="2000" dirty="0"/>
          </a:p>
        </p:txBody>
      </p:sp>
    </p:spTree>
    <p:extLst>
      <p:ext uri="{BB962C8B-B14F-4D97-AF65-F5344CB8AC3E}">
        <p14:creationId xmlns:p14="http://schemas.microsoft.com/office/powerpoint/2010/main" val="29831604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Case Study 2</a:t>
            </a:r>
            <a:endParaRPr lang="en-US" dirty="0">
              <a:solidFill>
                <a:schemeClr val="tx1">
                  <a:lumMod val="95000"/>
                  <a:lumOff val="5000"/>
                </a:schemeClr>
              </a:solidFill>
            </a:endParaRPr>
          </a:p>
        </p:txBody>
      </p:sp>
      <p:sp>
        <p:nvSpPr>
          <p:cNvPr id="3" name="Content Placeholder 2"/>
          <p:cNvSpPr>
            <a:spLocks noGrp="1"/>
          </p:cNvSpPr>
          <p:nvPr>
            <p:ph sz="quarter" idx="1"/>
          </p:nvPr>
        </p:nvSpPr>
        <p:spPr>
          <a:xfrm>
            <a:off x="152400" y="1447800"/>
            <a:ext cx="8839200" cy="5257800"/>
          </a:xfrm>
        </p:spPr>
        <p:txBody>
          <a:bodyPr/>
          <a:lstStyle/>
          <a:p>
            <a:pPr marL="0" indent="0">
              <a:buNone/>
            </a:pPr>
            <a:r>
              <a:rPr lang="en-US" sz="1600" dirty="0" smtClean="0"/>
              <a:t>56 year old female, past diagnosis of: PTSD, Major Depressive Disorder and Bipolar Disorder. </a:t>
            </a:r>
            <a:r>
              <a:rPr lang="en-US" sz="1600" dirty="0" err="1" smtClean="0"/>
              <a:t>Hx</a:t>
            </a:r>
            <a:r>
              <a:rPr lang="en-US" sz="1600" dirty="0" smtClean="0"/>
              <a:t> of suicide attempt in early 20s during major depressive episode. CC is depression, med side effects and sleep. Most recent diagnosis: PTSD and Bipolar I Disorder (which was diagnosed when hallucinating and in a delusional state after being placed on a steroid). </a:t>
            </a:r>
            <a:endParaRPr lang="en-US" sz="1600" dirty="0"/>
          </a:p>
          <a:p>
            <a:pPr marL="514350" indent="-514350">
              <a:buAutoNum type="arabicParenR"/>
            </a:pPr>
            <a:r>
              <a:rPr lang="en-US" sz="1600" dirty="0" smtClean="0"/>
              <a:t>Nature – Genetic diathesis – Maternal – all women struggle with depression and anxiety. Paternal – alcohol and substance abuse. Presents moderately depressed with mild anxiety and physically restless, needs to stand due to restlessness not anxiety. </a:t>
            </a:r>
          </a:p>
          <a:p>
            <a:pPr marL="514350" indent="-514350">
              <a:buFont typeface="Wingdings 2" pitchFamily="18" charset="2"/>
              <a:buAutoNum type="arabicParenR"/>
            </a:pPr>
            <a:r>
              <a:rPr lang="en-US" sz="1600" dirty="0" smtClean="0"/>
              <a:t>Nurture </a:t>
            </a:r>
            <a:r>
              <a:rPr lang="en-US" sz="1600" dirty="0"/>
              <a:t>– </a:t>
            </a:r>
            <a:r>
              <a:rPr lang="en-US" sz="1600" dirty="0" err="1" smtClean="0"/>
              <a:t>Hx</a:t>
            </a:r>
            <a:r>
              <a:rPr lang="en-US" sz="1600" dirty="0" smtClean="0"/>
              <a:t> of domestic violence, no ongoing trauma, extensive past PTSD treatment which she feels was as effective as it could be and denies any lasting concerns. Past </a:t>
            </a:r>
            <a:r>
              <a:rPr lang="en-US" sz="1600" dirty="0"/>
              <a:t>medication trials: </a:t>
            </a:r>
            <a:r>
              <a:rPr lang="en-US" sz="1600" dirty="0" smtClean="0"/>
              <a:t>Was fully stable on Prozac  for over 20 years but stopped working, on Zoloft for 2-3 years, helpful, not fully effective but stopped working. Changed over to Cymbalta which helpful but caused anxiety, then placed on </a:t>
            </a:r>
            <a:r>
              <a:rPr lang="en-US" sz="1600" dirty="0" err="1" smtClean="0"/>
              <a:t>effexor</a:t>
            </a:r>
            <a:r>
              <a:rPr lang="en-US" sz="1600" dirty="0" smtClean="0"/>
              <a:t> which has also caused anxiety and restlessness. Placed on </a:t>
            </a:r>
            <a:r>
              <a:rPr lang="en-US" sz="1600" dirty="0" err="1" smtClean="0"/>
              <a:t>Abilify</a:t>
            </a:r>
            <a:r>
              <a:rPr lang="en-US" sz="1600" dirty="0" smtClean="0"/>
              <a:t> when hospitalized and given bipolar diagnosis 5 years ago. Currently on </a:t>
            </a:r>
            <a:r>
              <a:rPr lang="en-US" sz="1600" dirty="0" err="1" smtClean="0"/>
              <a:t>Abilify</a:t>
            </a:r>
            <a:r>
              <a:rPr lang="en-US" sz="1600" dirty="0" smtClean="0"/>
              <a:t> and Effexor which is not working, causing </a:t>
            </a:r>
            <a:r>
              <a:rPr lang="en-US" sz="1600" dirty="0"/>
              <a:t>weight gain, anxiety, irritability and restlessness</a:t>
            </a:r>
            <a:r>
              <a:rPr lang="en-US" sz="1600" dirty="0" smtClean="0"/>
              <a:t>. but has not been able to get off due to withdrawal side effects. Struggle falling asleep, tired but can’t shut down thoughts. </a:t>
            </a:r>
          </a:p>
          <a:p>
            <a:pPr marL="514350" indent="-514350">
              <a:buFont typeface="Wingdings 2" pitchFamily="18" charset="2"/>
              <a:buAutoNum type="arabicParenR"/>
            </a:pPr>
            <a:r>
              <a:rPr lang="en-US" sz="1600" dirty="0" smtClean="0"/>
              <a:t>Limbic </a:t>
            </a:r>
            <a:r>
              <a:rPr lang="en-US" sz="1600" dirty="0"/>
              <a:t>Response; </a:t>
            </a:r>
            <a:r>
              <a:rPr lang="en-US" sz="1600" dirty="0" smtClean="0"/>
              <a:t>Mild reactivity, surprisingly low given PTSD history.</a:t>
            </a:r>
            <a:endParaRPr lang="en-US" sz="1600" dirty="0"/>
          </a:p>
          <a:p>
            <a:pPr marL="514350" indent="-514350">
              <a:buAutoNum type="arabicParenR"/>
            </a:pPr>
            <a:r>
              <a:rPr lang="en-US" sz="1600" dirty="0"/>
              <a:t>Sensory Integration: </a:t>
            </a:r>
            <a:r>
              <a:rPr lang="en-US" sz="1600" dirty="0" smtClean="0"/>
              <a:t>Unremarkable. </a:t>
            </a:r>
            <a:endParaRPr lang="en-US" sz="1600" dirty="0"/>
          </a:p>
          <a:p>
            <a:pPr marL="514350" indent="-514350">
              <a:buAutoNum type="arabicParenR"/>
            </a:pPr>
            <a:r>
              <a:rPr lang="en-US" sz="1600" dirty="0"/>
              <a:t>Medical/somatic – </a:t>
            </a:r>
            <a:r>
              <a:rPr lang="en-US" sz="1600" dirty="0" smtClean="0"/>
              <a:t>Obesity, diabetes, chronic ankle, shoulder and back pain from past car accident, diabetic neuropathy, constipation. </a:t>
            </a:r>
            <a:endParaRPr lang="en-US" sz="1600" dirty="0"/>
          </a:p>
        </p:txBody>
      </p:sp>
    </p:spTree>
    <p:extLst>
      <p:ext uri="{BB962C8B-B14F-4D97-AF65-F5344CB8AC3E}">
        <p14:creationId xmlns:p14="http://schemas.microsoft.com/office/powerpoint/2010/main" val="34051351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Case Study 2 Discussion </a:t>
            </a:r>
            <a:endParaRPr lang="en-US" dirty="0">
              <a:solidFill>
                <a:schemeClr val="tx1"/>
              </a:solidFill>
            </a:endParaRPr>
          </a:p>
        </p:txBody>
      </p:sp>
      <p:pic>
        <p:nvPicPr>
          <p:cNvPr id="12" name="Content Placeholder 11"/>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152400" y="1371600"/>
            <a:ext cx="8839200" cy="5029200"/>
          </a:xfrm>
        </p:spPr>
      </p:pic>
      <p:cxnSp>
        <p:nvCxnSpPr>
          <p:cNvPr id="15" name="Straight Connector 14"/>
          <p:cNvCxnSpPr/>
          <p:nvPr/>
        </p:nvCxnSpPr>
        <p:spPr>
          <a:xfrm>
            <a:off x="979714" y="396240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104900" y="396240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32014" y="3582888"/>
            <a:ext cx="1295400" cy="307777"/>
          </a:xfrm>
          <a:prstGeom prst="rect">
            <a:avLst/>
          </a:prstGeom>
          <a:noFill/>
        </p:spPr>
        <p:txBody>
          <a:bodyPr wrap="square" rtlCol="0">
            <a:spAutoFit/>
          </a:bodyPr>
          <a:lstStyle/>
          <a:p>
            <a:r>
              <a:rPr lang="en-US" sz="1400" b="1" dirty="0" err="1" smtClean="0"/>
              <a:t>autoreceptor</a:t>
            </a:r>
            <a:endParaRPr lang="en-US" sz="1400" b="1" dirty="0"/>
          </a:p>
        </p:txBody>
      </p:sp>
    </p:spTree>
    <p:extLst>
      <p:ext uri="{BB962C8B-B14F-4D97-AF65-F5344CB8AC3E}">
        <p14:creationId xmlns:p14="http://schemas.microsoft.com/office/powerpoint/2010/main" val="33536406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Case Study 2 Results</a:t>
            </a:r>
            <a:endParaRPr lang="en-US" dirty="0">
              <a:solidFill>
                <a:schemeClr val="tx1">
                  <a:lumMod val="95000"/>
                  <a:lumOff val="5000"/>
                </a:schemeClr>
              </a:solidFill>
            </a:endParaRPr>
          </a:p>
        </p:txBody>
      </p:sp>
      <p:sp>
        <p:nvSpPr>
          <p:cNvPr id="3" name="Content Placeholder 2"/>
          <p:cNvSpPr>
            <a:spLocks noGrp="1"/>
          </p:cNvSpPr>
          <p:nvPr>
            <p:ph sz="quarter" idx="1"/>
          </p:nvPr>
        </p:nvSpPr>
        <p:spPr/>
        <p:txBody>
          <a:bodyPr/>
          <a:lstStyle/>
          <a:p>
            <a:r>
              <a:rPr lang="en-US" sz="2000" dirty="0" smtClean="0"/>
              <a:t>Treatment plan made to trial </a:t>
            </a:r>
            <a:r>
              <a:rPr lang="en-US" sz="2000" dirty="0" err="1" smtClean="0"/>
              <a:t>Viibryd</a:t>
            </a:r>
            <a:r>
              <a:rPr lang="en-US" sz="2000" dirty="0" smtClean="0"/>
              <a:t> and get off </a:t>
            </a:r>
            <a:r>
              <a:rPr lang="en-US" sz="2000" dirty="0" err="1" smtClean="0"/>
              <a:t>Abilify</a:t>
            </a:r>
            <a:r>
              <a:rPr lang="en-US" sz="2000" dirty="0" smtClean="0"/>
              <a:t> and Effexor (with assistance of </a:t>
            </a:r>
            <a:r>
              <a:rPr lang="en-US" sz="2000" dirty="0" err="1" smtClean="0"/>
              <a:t>Pristiq</a:t>
            </a:r>
            <a:r>
              <a:rPr lang="en-US" sz="2000" dirty="0" smtClean="0"/>
              <a:t>). </a:t>
            </a:r>
          </a:p>
          <a:p>
            <a:r>
              <a:rPr lang="en-US" sz="2000" dirty="0" smtClean="0"/>
              <a:t>Over a 2 month period used </a:t>
            </a:r>
            <a:r>
              <a:rPr lang="en-US" sz="2000" dirty="0" err="1" smtClean="0"/>
              <a:t>Pristiq</a:t>
            </a:r>
            <a:r>
              <a:rPr lang="en-US" sz="2000" dirty="0" smtClean="0"/>
              <a:t> to get off of Effexor which decreased side effects and minimally helped mood, then titrated over to </a:t>
            </a:r>
            <a:r>
              <a:rPr lang="en-US" sz="2000" dirty="0" err="1" smtClean="0"/>
              <a:t>Viibryd</a:t>
            </a:r>
            <a:r>
              <a:rPr lang="en-US" sz="2000" dirty="0" smtClean="0"/>
              <a:t>.</a:t>
            </a:r>
          </a:p>
          <a:p>
            <a:r>
              <a:rPr lang="en-US" sz="2000" dirty="0" smtClean="0"/>
              <a:t>Within 2 months (by month 4) depressive symptoms completely stabilized with only side effects being looser stools which was tolerated and even helpful due to </a:t>
            </a:r>
            <a:r>
              <a:rPr lang="en-US" sz="2000" dirty="0" err="1" smtClean="0"/>
              <a:t>hx</a:t>
            </a:r>
            <a:r>
              <a:rPr lang="en-US" sz="2000" dirty="0" smtClean="0"/>
              <a:t> of constipation. </a:t>
            </a:r>
          </a:p>
          <a:p>
            <a:r>
              <a:rPr lang="en-US" sz="2000" dirty="0" smtClean="0"/>
              <a:t>At 5 months decreased and discontinued </a:t>
            </a:r>
            <a:r>
              <a:rPr lang="en-US" sz="2000" dirty="0" err="1" smtClean="0"/>
              <a:t>Abilify</a:t>
            </a:r>
            <a:r>
              <a:rPr lang="en-US" sz="2000" dirty="0"/>
              <a:t> </a:t>
            </a:r>
            <a:r>
              <a:rPr lang="en-US" sz="2000" dirty="0" smtClean="0"/>
              <a:t>with only side effect mildly worse sleep initiation which stabilized with use of Prazosin. </a:t>
            </a:r>
          </a:p>
          <a:p>
            <a:r>
              <a:rPr lang="en-US" sz="2000" dirty="0" smtClean="0"/>
              <a:t>Has been stable the past 2 years on </a:t>
            </a:r>
            <a:r>
              <a:rPr lang="en-US" sz="2000" dirty="0" err="1" smtClean="0"/>
              <a:t>Viibryd</a:t>
            </a:r>
            <a:r>
              <a:rPr lang="en-US" sz="2000" dirty="0" smtClean="0"/>
              <a:t> and Prazosin without any lasting side effects and has lost 30 </a:t>
            </a:r>
            <a:r>
              <a:rPr lang="en-US" sz="2000" dirty="0" err="1" smtClean="0"/>
              <a:t>lbs</a:t>
            </a:r>
            <a:r>
              <a:rPr lang="en-US" sz="2000" dirty="0" smtClean="0"/>
              <a:t> which helped to stabilize her diabetes. </a:t>
            </a:r>
            <a:r>
              <a:rPr lang="en-US" sz="2000" dirty="0"/>
              <a:t>Pain improved through pain </a:t>
            </a:r>
            <a:r>
              <a:rPr lang="en-US" sz="2000" dirty="0" smtClean="0"/>
              <a:t>management and is more tolerable due to improved mood, coping and decreased med side effects. </a:t>
            </a:r>
          </a:p>
        </p:txBody>
      </p:sp>
    </p:spTree>
    <p:extLst>
      <p:ext uri="{BB962C8B-B14F-4D97-AF65-F5344CB8AC3E}">
        <p14:creationId xmlns:p14="http://schemas.microsoft.com/office/powerpoint/2010/main" val="12961884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US" dirty="0" smtClean="0">
                <a:solidFill>
                  <a:schemeClr val="tx1">
                    <a:lumMod val="95000"/>
                    <a:lumOff val="5000"/>
                  </a:schemeClr>
                </a:solidFill>
              </a:rPr>
              <a:t>Look outside the box</a:t>
            </a:r>
          </a:p>
        </p:txBody>
      </p:sp>
      <p:sp>
        <p:nvSpPr>
          <p:cNvPr id="3" name="Content Placeholder 2"/>
          <p:cNvSpPr>
            <a:spLocks noGrp="1"/>
          </p:cNvSpPr>
          <p:nvPr>
            <p:ph sz="quarter" idx="1"/>
          </p:nvPr>
        </p:nvSpPr>
        <p:spPr>
          <a:xfrm>
            <a:off x="301625" y="1527175"/>
            <a:ext cx="8504238" cy="4572000"/>
          </a:xfrm>
        </p:spPr>
        <p:txBody>
          <a:bodyPr>
            <a:normAutofit lnSpcReduction="10000"/>
          </a:bodyPr>
          <a:lstStyle/>
          <a:p>
            <a:pPr marL="274320" indent="-274320" eaLnBrk="1" fontAlgn="auto" hangingPunct="1">
              <a:spcAft>
                <a:spcPts val="0"/>
              </a:spcAft>
              <a:buFont typeface="Wingdings 2"/>
              <a:buChar char=""/>
              <a:defRPr/>
            </a:pPr>
            <a:r>
              <a:rPr lang="en-US" dirty="0" smtClean="0"/>
              <a:t>The brain is stupid, the mind is intelligent (example sleep deprivation). </a:t>
            </a:r>
          </a:p>
          <a:p>
            <a:pPr marL="0" indent="0" eaLnBrk="1" fontAlgn="auto" hangingPunct="1">
              <a:spcAft>
                <a:spcPts val="0"/>
              </a:spcAft>
              <a:buFont typeface="Wingdings 2"/>
              <a:buNone/>
              <a:defRPr/>
            </a:pPr>
            <a:endParaRPr lang="en-US" dirty="0"/>
          </a:p>
          <a:p>
            <a:pPr marL="274320" indent="-274320" eaLnBrk="1" fontAlgn="auto" hangingPunct="1">
              <a:spcAft>
                <a:spcPts val="0"/>
              </a:spcAft>
              <a:buFont typeface="Wingdings 2"/>
              <a:buChar char=""/>
              <a:defRPr/>
            </a:pPr>
            <a:r>
              <a:rPr lang="en-US" dirty="0" smtClean="0"/>
              <a:t>Try to look at symptoms from a more evolutionary standpoint</a:t>
            </a:r>
            <a:r>
              <a:rPr lang="en-US" dirty="0"/>
              <a:t> </a:t>
            </a:r>
            <a:r>
              <a:rPr lang="en-US" dirty="0" smtClean="0"/>
              <a:t>(examples ADHD, melatonin).</a:t>
            </a:r>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2"/>
              <a:buChar char=""/>
              <a:defRPr/>
            </a:pPr>
            <a:r>
              <a:rPr lang="en-US" dirty="0" smtClean="0"/>
              <a:t>If you are following treatment recommendations for a given disorder and it is NOT working – DON’T keep doing it – reassess if you have the right diagnosis. (Examples; OCD vs ADHD, ADHD, True ADHD and an ADHD Brain)</a:t>
            </a:r>
          </a:p>
          <a:p>
            <a:pPr marL="0" indent="0" eaLnBrk="1" fontAlgn="auto" hangingPunct="1">
              <a:spcAft>
                <a:spcPts val="0"/>
              </a:spcAft>
              <a:buFont typeface="Wingdings 2"/>
              <a:buNone/>
              <a:defRPr/>
            </a:pPr>
            <a:endParaRPr lang="en-US" dirty="0"/>
          </a:p>
          <a:p>
            <a:pPr marL="0" indent="0" eaLnBrk="1" fontAlgn="auto" hangingPunct="1">
              <a:spcAft>
                <a:spcPts val="0"/>
              </a:spcAft>
              <a:buFont typeface="Wingdings 2"/>
              <a:buNone/>
              <a:defRPr/>
            </a:pPr>
            <a:endParaRPr lang="en-US" dirty="0"/>
          </a:p>
          <a:p>
            <a:pPr marL="274320" indent="-274320" eaLnBrk="1" fontAlgn="auto" hangingPunct="1">
              <a:spcAft>
                <a:spcPts val="0"/>
              </a:spcAft>
              <a:buFont typeface="Wingdings 2"/>
              <a:buChar char=""/>
              <a:defRPr/>
            </a:pP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pPr eaLnBrk="1" hangingPunct="1"/>
            <a:r>
              <a:rPr lang="en-US" dirty="0" smtClean="0">
                <a:solidFill>
                  <a:srgbClr val="7B9899"/>
                </a:solidFill>
              </a:rPr>
              <a:t>Perspective</a:t>
            </a:r>
          </a:p>
        </p:txBody>
      </p:sp>
      <p:pic>
        <p:nvPicPr>
          <p:cNvPr id="50178" name="Picture 2"/>
          <p:cNvPicPr>
            <a:picLocks noGrp="1" noChangeAspect="1" noChangeArrowheads="1"/>
          </p:cNvPicPr>
          <p:nvPr>
            <p:ph sz="quarter" idx="1"/>
          </p:nvPr>
        </p:nvPicPr>
        <p:blipFill>
          <a:blip r:embed="rId3"/>
          <a:srcRect/>
          <a:stretch>
            <a:fillRect/>
          </a:stretch>
        </p:blipFill>
        <p:spPr>
          <a:xfrm>
            <a:off x="2268538" y="1612900"/>
            <a:ext cx="4572000" cy="4400550"/>
          </a:xfrm>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pPr eaLnBrk="1" hangingPunct="1"/>
            <a:endParaRPr lang="en-US" b="1" dirty="0" smtClean="0">
              <a:solidFill>
                <a:srgbClr val="7B9899"/>
              </a:solidFill>
            </a:endParaRPr>
          </a:p>
        </p:txBody>
      </p:sp>
      <p:sp>
        <p:nvSpPr>
          <p:cNvPr id="2" name="Content Placeholder 1"/>
          <p:cNvSpPr>
            <a:spLocks noGrp="1"/>
          </p:cNvSpPr>
          <p:nvPr>
            <p:ph sz="quarter" idx="1"/>
          </p:nvPr>
        </p:nvSpPr>
        <p:spPr>
          <a:xfrm>
            <a:off x="301752" y="2590800"/>
            <a:ext cx="8503920" cy="1752600"/>
          </a:xfrm>
        </p:spPr>
        <p:txBody>
          <a:bodyPr/>
          <a:lstStyle/>
          <a:p>
            <a:pPr marL="0" indent="0" algn="ctr">
              <a:buNone/>
            </a:pPr>
            <a:r>
              <a:rPr lang="en-US" sz="4800" b="1" dirty="0" smtClean="0">
                <a:solidFill>
                  <a:schemeClr val="tx2">
                    <a:lumMod val="75000"/>
                  </a:schemeClr>
                </a:solidFill>
              </a:rPr>
              <a:t>Questions</a:t>
            </a:r>
            <a:r>
              <a:rPr lang="en-US" sz="4800" b="1" dirty="0">
                <a:solidFill>
                  <a:schemeClr val="tx2">
                    <a:lumMod val="75000"/>
                  </a:schemeClr>
                </a:solidFill>
              </a:rPr>
              <a:t>?</a:t>
            </a:r>
            <a:endParaRPr lang="en-US" sz="4800" dirty="0">
              <a:solidFill>
                <a:schemeClr val="tx2">
                  <a:lumMod val="75000"/>
                </a:schemeClr>
              </a:solidFill>
            </a:endParaRPr>
          </a:p>
        </p:txBody>
      </p:sp>
      <p:sp>
        <p:nvSpPr>
          <p:cNvPr id="3" name="TextBox 2"/>
          <p:cNvSpPr txBox="1"/>
          <p:nvPr/>
        </p:nvSpPr>
        <p:spPr>
          <a:xfrm>
            <a:off x="2895600" y="5337237"/>
            <a:ext cx="3581400" cy="369332"/>
          </a:xfrm>
          <a:prstGeom prst="rect">
            <a:avLst/>
          </a:prstGeom>
          <a:noFill/>
        </p:spPr>
        <p:txBody>
          <a:bodyPr wrap="square" rtlCol="0">
            <a:spAutoFit/>
          </a:bodyPr>
          <a:lstStyle/>
          <a:p>
            <a:r>
              <a:rPr lang="en-US" dirty="0" smtClean="0">
                <a:solidFill>
                  <a:schemeClr val="accent1">
                    <a:lumMod val="50000"/>
                  </a:schemeClr>
                </a:solidFill>
              </a:rPr>
              <a:t>sizemore.josh@co.polk.or.us</a:t>
            </a:r>
            <a:endParaRPr lang="en-US"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sz="quarter" idx="1"/>
          </p:nvPr>
        </p:nvSpPr>
        <p:spPr/>
        <p:txBody>
          <a:bodyPr/>
          <a:lstStyle/>
          <a:p>
            <a:pPr marL="0" indent="0">
              <a:buNone/>
            </a:pPr>
            <a:endParaRPr lang="en-US" dirty="0" smtClean="0"/>
          </a:p>
          <a:p>
            <a:pPr marL="0" indent="0">
              <a:buNone/>
            </a:pPr>
            <a:endParaRPr lang="en-US" dirty="0"/>
          </a:p>
          <a:p>
            <a:pPr marL="0" indent="0" algn="ctr">
              <a:buNone/>
            </a:pPr>
            <a:r>
              <a:rPr lang="en-US" dirty="0" smtClean="0"/>
              <a:t>Does psychiatry need a different way of looking at things?</a:t>
            </a:r>
          </a:p>
          <a:p>
            <a:pPr marL="0" indent="0" algn="ctr">
              <a:buNone/>
            </a:pPr>
            <a:endParaRPr lang="en-US" dirty="0"/>
          </a:p>
          <a:p>
            <a:pPr marL="0" indent="0" algn="ctr">
              <a:buNone/>
            </a:pPr>
            <a:endParaRPr lang="en-US" dirty="0" smtClean="0"/>
          </a:p>
          <a:p>
            <a:pPr marL="0" indent="0" algn="ctr">
              <a:buNone/>
            </a:pPr>
            <a:r>
              <a:rPr lang="en-US" dirty="0" smtClean="0"/>
              <a:t>How do we do it now?</a:t>
            </a:r>
            <a:endParaRPr lang="en-US" dirty="0"/>
          </a:p>
        </p:txBody>
      </p:sp>
    </p:spTree>
    <p:extLst>
      <p:ext uri="{BB962C8B-B14F-4D97-AF65-F5344CB8AC3E}">
        <p14:creationId xmlns:p14="http://schemas.microsoft.com/office/powerpoint/2010/main" val="403259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Symptom</a:t>
            </a:r>
            <a:endParaRPr lang="en-US" dirty="0">
              <a:solidFill>
                <a:schemeClr val="tx1">
                  <a:lumMod val="95000"/>
                  <a:lumOff val="5000"/>
                </a:schemeClr>
              </a:solidFill>
            </a:endParaRPr>
          </a:p>
        </p:txBody>
      </p:sp>
      <p:sp>
        <p:nvSpPr>
          <p:cNvPr id="3" name="Content Placeholder 2"/>
          <p:cNvSpPr>
            <a:spLocks noGrp="1"/>
          </p:cNvSpPr>
          <p:nvPr>
            <p:ph sz="quarter" idx="1"/>
          </p:nvPr>
        </p:nvSpPr>
        <p:spPr/>
        <p:txBody>
          <a:bodyPr/>
          <a:lstStyle/>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					</a:t>
            </a:r>
          </a:p>
          <a:p>
            <a:pPr marL="0" indent="0" algn="ctr">
              <a:buNone/>
            </a:pPr>
            <a:r>
              <a:rPr lang="en-US" b="1" dirty="0" smtClean="0"/>
              <a:t>*</a:t>
            </a:r>
            <a:endParaRPr lang="en-US" b="1" dirty="0"/>
          </a:p>
        </p:txBody>
      </p:sp>
    </p:spTree>
    <p:extLst>
      <p:ext uri="{BB962C8B-B14F-4D97-AF65-F5344CB8AC3E}">
        <p14:creationId xmlns:p14="http://schemas.microsoft.com/office/powerpoint/2010/main" val="4119075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Symptoms</a:t>
            </a:r>
            <a:endParaRPr lang="en-US" dirty="0">
              <a:solidFill>
                <a:schemeClr val="tx1">
                  <a:lumMod val="95000"/>
                  <a:lumOff val="5000"/>
                </a:schemeClr>
              </a:solidFill>
            </a:endParaRPr>
          </a:p>
        </p:txBody>
      </p:sp>
      <p:sp>
        <p:nvSpPr>
          <p:cNvPr id="3" name="Content Placeholder 2"/>
          <p:cNvSpPr>
            <a:spLocks noGrp="1"/>
          </p:cNvSpPr>
          <p:nvPr>
            <p:ph sz="quarter" idx="1"/>
          </p:nvPr>
        </p:nvSpPr>
        <p:spPr/>
        <p:txBody>
          <a:bodyPr/>
          <a:lstStyle/>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					</a:t>
            </a:r>
          </a:p>
          <a:p>
            <a:pPr marL="0" indent="0" algn="ctr">
              <a:buNone/>
            </a:pPr>
            <a:r>
              <a:rPr lang="en-US" b="1" dirty="0" smtClean="0"/>
              <a:t>* *</a:t>
            </a:r>
            <a:endParaRPr lang="en-US" b="1" dirty="0"/>
          </a:p>
        </p:txBody>
      </p:sp>
    </p:spTree>
    <p:extLst>
      <p:ext uri="{BB962C8B-B14F-4D97-AF65-F5344CB8AC3E}">
        <p14:creationId xmlns:p14="http://schemas.microsoft.com/office/powerpoint/2010/main" val="3329803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Symptoms</a:t>
            </a:r>
            <a:endParaRPr lang="en-US" dirty="0">
              <a:solidFill>
                <a:schemeClr val="tx1">
                  <a:lumMod val="95000"/>
                  <a:lumOff val="5000"/>
                </a:schemeClr>
              </a:solidFill>
            </a:endParaRPr>
          </a:p>
        </p:txBody>
      </p:sp>
      <p:sp>
        <p:nvSpPr>
          <p:cNvPr id="3" name="Content Placeholder 2"/>
          <p:cNvSpPr>
            <a:spLocks noGrp="1"/>
          </p:cNvSpPr>
          <p:nvPr>
            <p:ph sz="quarter" idx="1"/>
          </p:nvPr>
        </p:nvSpPr>
        <p:spPr/>
        <p:txBody>
          <a:bodyPr/>
          <a:lstStyle/>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					</a:t>
            </a:r>
          </a:p>
          <a:p>
            <a:pPr marL="0" indent="0" algn="ctr">
              <a:buNone/>
            </a:pPr>
            <a:r>
              <a:rPr lang="en-US" b="1" dirty="0" smtClean="0"/>
              <a:t>* * *</a:t>
            </a:r>
            <a:endParaRPr lang="en-US" b="1" dirty="0"/>
          </a:p>
        </p:txBody>
      </p:sp>
    </p:spTree>
    <p:extLst>
      <p:ext uri="{BB962C8B-B14F-4D97-AF65-F5344CB8AC3E}">
        <p14:creationId xmlns:p14="http://schemas.microsoft.com/office/powerpoint/2010/main" val="2756650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Symptoms</a:t>
            </a:r>
            <a:endParaRPr lang="en-US" dirty="0">
              <a:solidFill>
                <a:schemeClr val="tx1">
                  <a:lumMod val="95000"/>
                  <a:lumOff val="5000"/>
                </a:schemeClr>
              </a:solidFill>
            </a:endParaRPr>
          </a:p>
        </p:txBody>
      </p:sp>
      <p:sp>
        <p:nvSpPr>
          <p:cNvPr id="3" name="Content Placeholder 2"/>
          <p:cNvSpPr>
            <a:spLocks noGrp="1"/>
          </p:cNvSpPr>
          <p:nvPr>
            <p:ph sz="quarter" idx="1"/>
          </p:nvPr>
        </p:nvSpPr>
        <p:spPr/>
        <p:txBody>
          <a:bodyPr/>
          <a:lstStyle/>
          <a:p>
            <a:pPr marL="0" indent="0">
              <a:buNone/>
            </a:pPr>
            <a:endParaRPr lang="en-US" dirty="0"/>
          </a:p>
          <a:p>
            <a:pPr marL="0" indent="0">
              <a:buNone/>
            </a:pPr>
            <a:endParaRPr lang="en-US" dirty="0" smtClean="0"/>
          </a:p>
          <a:p>
            <a:pPr marL="0" indent="0">
              <a:buNone/>
            </a:pPr>
            <a:r>
              <a:rPr lang="en-US" dirty="0" smtClean="0"/>
              <a:t>	</a:t>
            </a:r>
          </a:p>
          <a:p>
            <a:pPr marL="0" indent="0" algn="ctr">
              <a:buNone/>
            </a:pPr>
            <a:r>
              <a:rPr lang="en-US" b="1" dirty="0" smtClean="0"/>
              <a:t>* * * *</a:t>
            </a:r>
          </a:p>
          <a:p>
            <a:pPr marL="0" indent="0" algn="ctr">
              <a:buNone/>
            </a:pPr>
            <a:r>
              <a:rPr lang="en-US" b="1" dirty="0" smtClean="0"/>
              <a:t>* * * *</a:t>
            </a:r>
          </a:p>
        </p:txBody>
      </p:sp>
    </p:spTree>
    <p:extLst>
      <p:ext uri="{BB962C8B-B14F-4D97-AF65-F5344CB8AC3E}">
        <p14:creationId xmlns:p14="http://schemas.microsoft.com/office/powerpoint/2010/main" val="28015941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1665</TotalTime>
  <Words>1790</Words>
  <Application>Microsoft Office PowerPoint</Application>
  <PresentationFormat>On-screen Show (4:3)</PresentationFormat>
  <Paragraphs>344</Paragraphs>
  <Slides>49</Slides>
  <Notes>41</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Civic</vt:lpstr>
      <vt:lpstr>Neuro Alignment: A Monoamine Treatment Approach</vt:lpstr>
      <vt:lpstr>Disclaimers</vt:lpstr>
      <vt:lpstr>Presentation Goal</vt:lpstr>
      <vt:lpstr> </vt:lpstr>
      <vt:lpstr> </vt:lpstr>
      <vt:lpstr>Symptom</vt:lpstr>
      <vt:lpstr>Symptoms</vt:lpstr>
      <vt:lpstr>Symptoms</vt:lpstr>
      <vt:lpstr>Symptoms</vt:lpstr>
      <vt:lpstr>Symptom Pattern</vt:lpstr>
      <vt:lpstr>Symptom Pattern</vt:lpstr>
      <vt:lpstr>Symptom Pattern</vt:lpstr>
      <vt:lpstr>Symptom Pattern</vt:lpstr>
      <vt:lpstr>Symptom Pattern</vt:lpstr>
      <vt:lpstr>Symptom Pattern</vt:lpstr>
      <vt:lpstr>Symptom Pattern</vt:lpstr>
      <vt:lpstr>Symptom Pattern</vt:lpstr>
      <vt:lpstr>Symptom Pattern</vt:lpstr>
      <vt:lpstr>Symptom Patterns </vt:lpstr>
      <vt:lpstr>Symptom Patterns </vt:lpstr>
      <vt:lpstr>Symptom Patterns </vt:lpstr>
      <vt:lpstr>Uh Oh?</vt:lpstr>
      <vt:lpstr>PowerPoint Presentation</vt:lpstr>
      <vt:lpstr>What about this?</vt:lpstr>
      <vt:lpstr>What about this?</vt:lpstr>
      <vt:lpstr>What about this?</vt:lpstr>
      <vt:lpstr>What about this?</vt:lpstr>
      <vt:lpstr>What about this?</vt:lpstr>
      <vt:lpstr>What about this?</vt:lpstr>
      <vt:lpstr>The 5 Core Areas of Focus</vt:lpstr>
      <vt:lpstr>1) Nature - Biological Predisposition </vt:lpstr>
      <vt:lpstr>Monoamine Neurotransmitters</vt:lpstr>
      <vt:lpstr>Theoretical Monoamine Model</vt:lpstr>
      <vt:lpstr>Medication Side Effects</vt:lpstr>
      <vt:lpstr>Medication Side Effects Discussion</vt:lpstr>
      <vt:lpstr>2) Nurture – Non Genetic Variables  </vt:lpstr>
      <vt:lpstr>3) Limbic System Response (&amp; Limbic Irritability)</vt:lpstr>
      <vt:lpstr>3) Limbic System Response (&amp; Limbic Irritability)</vt:lpstr>
      <vt:lpstr>3) Limbic System Response (&amp; Limbic Irritability)</vt:lpstr>
      <vt:lpstr>4)   Sensory Integration  </vt:lpstr>
      <vt:lpstr>5) Medical/Somatic Contributors</vt:lpstr>
      <vt:lpstr>Case Study 1</vt:lpstr>
      <vt:lpstr>Case Study 1 Results</vt:lpstr>
      <vt:lpstr>Case Study 2</vt:lpstr>
      <vt:lpstr>Case Study 2 Discussion </vt:lpstr>
      <vt:lpstr>Case Study 2 Results</vt:lpstr>
      <vt:lpstr>Look outside the box</vt:lpstr>
      <vt:lpstr>Perspective</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Goal</dc:title>
  <dc:creator>Josh</dc:creator>
  <cp:lastModifiedBy>Josh</cp:lastModifiedBy>
  <cp:revision>155</cp:revision>
  <dcterms:created xsi:type="dcterms:W3CDTF">2016-01-27T03:34:58Z</dcterms:created>
  <dcterms:modified xsi:type="dcterms:W3CDTF">2016-11-07T02:40:53Z</dcterms:modified>
</cp:coreProperties>
</file>